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6" r:id="rId5"/>
    <p:sldId id="261" r:id="rId6"/>
    <p:sldId id="265" r:id="rId7"/>
    <p:sldId id="263" r:id="rId8"/>
  </p:sldIdLst>
  <p:sldSz cx="12192000" cy="6858000"/>
  <p:notesSz cx="6797675"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1"/>
    <p:restoredTop sz="94694"/>
  </p:normalViewPr>
  <p:slideViewPr>
    <p:cSldViewPr snapToGrid="0" snapToObjects="1">
      <p:cViewPr varScale="1">
        <p:scale>
          <a:sx n="121" d="100"/>
          <a:sy n="121" d="100"/>
        </p:scale>
        <p:origin x="9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3C5A35-E972-8B4B-AE47-1F09740824D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2E0D71A-7F85-DA4B-AF9A-564DCE3820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E170DCC-82BB-5E49-8F97-C3200753AC23}"/>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5" name="Tijdelijke aanduiding voor voettekst 4">
            <a:extLst>
              <a:ext uri="{FF2B5EF4-FFF2-40B4-BE49-F238E27FC236}">
                <a16:creationId xmlns:a16="http://schemas.microsoft.com/office/drawing/2014/main" id="{CB1C204E-96FD-7645-ACA6-B5016A07B1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495066-D0A5-0E47-A6C9-C1B906D9C906}"/>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2234838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B6042E-BFA7-ED4F-838B-092CBD93588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D73858D-DFA0-9E4E-9CC7-D6065FE7C66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A2B620B-8CF2-364A-9DAC-3575BDCD4D4E}"/>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5" name="Tijdelijke aanduiding voor voettekst 4">
            <a:extLst>
              <a:ext uri="{FF2B5EF4-FFF2-40B4-BE49-F238E27FC236}">
                <a16:creationId xmlns:a16="http://schemas.microsoft.com/office/drawing/2014/main" id="{1AD0EBBC-B59D-DB40-A4EA-D3BCAF7F2C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5E48A3-C7DA-9F46-A253-795FDC0353CF}"/>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211053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E3465A5-2CF3-4F46-AD61-5D812317996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EE044FD-09CA-344B-9127-3037293BC38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EF8559-932D-814E-92F3-9E46BB3276C3}"/>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5" name="Tijdelijke aanduiding voor voettekst 4">
            <a:extLst>
              <a:ext uri="{FF2B5EF4-FFF2-40B4-BE49-F238E27FC236}">
                <a16:creationId xmlns:a16="http://schemas.microsoft.com/office/drawing/2014/main" id="{E4FA4B22-A0E2-534E-B97D-B310B49DA9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A2F69D-0C4F-2B4A-AC84-BA3EC2B62ADA}"/>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375224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CD9BC-5539-7F43-9E4C-56F58F36A61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91FCB7C-0CE8-3F45-B31E-5EDB6CD3A6E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F64DA5-C3BB-BF4E-B591-8844CB6DBBE0}"/>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5" name="Tijdelijke aanduiding voor voettekst 4">
            <a:extLst>
              <a:ext uri="{FF2B5EF4-FFF2-40B4-BE49-F238E27FC236}">
                <a16:creationId xmlns:a16="http://schemas.microsoft.com/office/drawing/2014/main" id="{BD811E66-5589-9E4C-AEB6-F4DCBFB467E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CF2C7C-B448-DA42-B0D7-7FE48EC7AD80}"/>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123474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AD4F6A-CBE2-244E-8D4F-6AFA01143A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9E8BAE18-FCAC-D348-8CC1-F540113008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7A4692B-7F1D-4347-909A-9E5AAE21B79A}"/>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5" name="Tijdelijke aanduiding voor voettekst 4">
            <a:extLst>
              <a:ext uri="{FF2B5EF4-FFF2-40B4-BE49-F238E27FC236}">
                <a16:creationId xmlns:a16="http://schemas.microsoft.com/office/drawing/2014/main" id="{86C14499-2A03-2242-BE2B-BE4123626E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6E66182-2F76-5E4E-B310-419A67B823B0}"/>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460041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6A9E6-BAA0-9445-B600-5AA3A1F01D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C2D5B9-9336-274B-B79F-75EB9A4A282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4C55E47-EE83-8A40-AE31-7D4A9DC307D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0CB76B1-BC6A-B043-8064-8B03749F925E}"/>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6" name="Tijdelijke aanduiding voor voettekst 5">
            <a:extLst>
              <a:ext uri="{FF2B5EF4-FFF2-40B4-BE49-F238E27FC236}">
                <a16:creationId xmlns:a16="http://schemas.microsoft.com/office/drawing/2014/main" id="{3B1EE19C-B071-3A4E-8795-627BEBE3260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B5CC803-041C-514F-AF1F-145FC5D7F482}"/>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53676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14649-352A-E241-BEC3-061F3A7B030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7A04795-5990-7E4F-9B43-0C372EFDD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2D59436-E0B2-264F-B50D-AA632973522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0060C77-E141-924C-8DD9-91A8959E7E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C8C72D-AF60-E042-B055-8ADC5E329CA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5A33E25-4FF4-0641-83AF-BA29401377D1}"/>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8" name="Tijdelijke aanduiding voor voettekst 7">
            <a:extLst>
              <a:ext uri="{FF2B5EF4-FFF2-40B4-BE49-F238E27FC236}">
                <a16:creationId xmlns:a16="http://schemas.microsoft.com/office/drawing/2014/main" id="{7A83F520-AA1B-534E-BBAF-F97C67DF194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5DFE0FF-0DCB-E94B-B805-C6E3174DC4F5}"/>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31723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2C420-8103-9D4C-91FB-65AFB17D00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80203C2-337E-BD44-B419-FAB19BAB285C}"/>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4" name="Tijdelijke aanduiding voor voettekst 3">
            <a:extLst>
              <a:ext uri="{FF2B5EF4-FFF2-40B4-BE49-F238E27FC236}">
                <a16:creationId xmlns:a16="http://schemas.microsoft.com/office/drawing/2014/main" id="{FF74D123-1D1D-894A-8315-AD95AB78BAB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5EAC19F-340B-B941-90FB-F0208CB23042}"/>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90648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62AAF9A-E181-1A45-B2F4-EDD2626368A5}"/>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3" name="Tijdelijke aanduiding voor voettekst 2">
            <a:extLst>
              <a:ext uri="{FF2B5EF4-FFF2-40B4-BE49-F238E27FC236}">
                <a16:creationId xmlns:a16="http://schemas.microsoft.com/office/drawing/2014/main" id="{35FD17FD-5FD1-9D49-A78B-EADD8155F88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0029D6F-63D0-6042-B002-135A33A5BD0E}"/>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883142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9A723-B4EF-A246-B101-25084FCF742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76AD329-0789-5D40-89AC-484FFA2F3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0307BDC-39E9-424A-9641-E21C68F61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73A4329-EF9F-EC4F-9599-7D79D0B148C1}"/>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6" name="Tijdelijke aanduiding voor voettekst 5">
            <a:extLst>
              <a:ext uri="{FF2B5EF4-FFF2-40B4-BE49-F238E27FC236}">
                <a16:creationId xmlns:a16="http://schemas.microsoft.com/office/drawing/2014/main" id="{616B9434-FF64-5340-9C6E-7F8D7855F74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F6F338E-DAF1-8940-9DD9-6A1D271BA173}"/>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375689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57134-E3A1-9342-BFB6-095374F06FB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4962314-B367-254A-A185-F4630FF0BE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CB9D24A-1F10-F34E-AB44-AE7940B4E7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ED7794D-73EB-F345-B2F7-CCFE15FF1194}"/>
              </a:ext>
            </a:extLst>
          </p:cNvPr>
          <p:cNvSpPr>
            <a:spLocks noGrp="1"/>
          </p:cNvSpPr>
          <p:nvPr>
            <p:ph type="dt" sz="half" idx="10"/>
          </p:nvPr>
        </p:nvSpPr>
        <p:spPr/>
        <p:txBody>
          <a:bodyPr/>
          <a:lstStyle/>
          <a:p>
            <a:fld id="{FEEAE3E6-9E86-A946-B457-BEBB9DB2BF65}" type="datetimeFigureOut">
              <a:rPr lang="nl-NL" smtClean="0"/>
              <a:t>06-01-20</a:t>
            </a:fld>
            <a:endParaRPr lang="nl-NL"/>
          </a:p>
        </p:txBody>
      </p:sp>
      <p:sp>
        <p:nvSpPr>
          <p:cNvPr id="6" name="Tijdelijke aanduiding voor voettekst 5">
            <a:extLst>
              <a:ext uri="{FF2B5EF4-FFF2-40B4-BE49-F238E27FC236}">
                <a16:creationId xmlns:a16="http://schemas.microsoft.com/office/drawing/2014/main" id="{63472FF7-89BA-B049-ABF1-852E3099E3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75CAB1-F6DB-4046-B93F-7F8B3FCF5193}"/>
              </a:ext>
            </a:extLst>
          </p:cNvPr>
          <p:cNvSpPr>
            <a:spLocks noGrp="1"/>
          </p:cNvSpPr>
          <p:nvPr>
            <p:ph type="sldNum" sz="quarter" idx="12"/>
          </p:nvPr>
        </p:nvSpPr>
        <p:spPr/>
        <p:txBody>
          <a:bodyPr/>
          <a:lstStyle/>
          <a:p>
            <a:fld id="{6267F837-F472-534B-A629-9BF8683047BB}" type="slidenum">
              <a:rPr lang="nl-NL" smtClean="0"/>
              <a:t>‹nr.›</a:t>
            </a:fld>
            <a:endParaRPr lang="nl-NL"/>
          </a:p>
        </p:txBody>
      </p:sp>
    </p:spTree>
    <p:extLst>
      <p:ext uri="{BB962C8B-B14F-4D97-AF65-F5344CB8AC3E}">
        <p14:creationId xmlns:p14="http://schemas.microsoft.com/office/powerpoint/2010/main" val="17189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A1A591-9D26-7D4B-AB83-1CB3EB701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388DFF6-54A4-FD44-B217-1D8042EE17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E17733-A453-C549-A0F7-E6327EA525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AE3E6-9E86-A946-B457-BEBB9DB2BF65}" type="datetimeFigureOut">
              <a:rPr lang="nl-NL" smtClean="0"/>
              <a:t>06-01-20</a:t>
            </a:fld>
            <a:endParaRPr lang="nl-NL"/>
          </a:p>
        </p:txBody>
      </p:sp>
      <p:sp>
        <p:nvSpPr>
          <p:cNvPr id="5" name="Tijdelijke aanduiding voor voettekst 4">
            <a:extLst>
              <a:ext uri="{FF2B5EF4-FFF2-40B4-BE49-F238E27FC236}">
                <a16:creationId xmlns:a16="http://schemas.microsoft.com/office/drawing/2014/main" id="{201A5B90-44E7-C44D-B7EE-63F8419B6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0A3D64-AD48-3746-BBCC-A5971C2C2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7F837-F472-534B-A629-9BF8683047BB}" type="slidenum">
              <a:rPr lang="nl-NL" smtClean="0"/>
              <a:t>‹nr.›</a:t>
            </a:fld>
            <a:endParaRPr lang="nl-NL"/>
          </a:p>
        </p:txBody>
      </p:sp>
    </p:spTree>
    <p:extLst>
      <p:ext uri="{BB962C8B-B14F-4D97-AF65-F5344CB8AC3E}">
        <p14:creationId xmlns:p14="http://schemas.microsoft.com/office/powerpoint/2010/main" val="586886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binnen, tafel, papier&#10;&#10;Automatisch gegenereerde beschrijving">
            <a:extLst>
              <a:ext uri="{FF2B5EF4-FFF2-40B4-BE49-F238E27FC236}">
                <a16:creationId xmlns:a16="http://schemas.microsoft.com/office/drawing/2014/main" id="{4FA2CC87-D7CD-4649-8632-9CC2E77FFD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7"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161EC346-04E1-E341-93C8-7FDB5A51AEE5}"/>
              </a:ext>
            </a:extLst>
          </p:cNvPr>
          <p:cNvSpPr>
            <a:spLocks noGrp="1"/>
          </p:cNvSpPr>
          <p:nvPr>
            <p:ph type="ctrTitle"/>
          </p:nvPr>
        </p:nvSpPr>
        <p:spPr>
          <a:xfrm>
            <a:off x="8022021" y="3231931"/>
            <a:ext cx="3852041" cy="1834056"/>
          </a:xfrm>
        </p:spPr>
        <p:txBody>
          <a:bodyPr>
            <a:normAutofit/>
          </a:bodyPr>
          <a:lstStyle/>
          <a:p>
            <a:r>
              <a:rPr lang="nl-NL" sz="4000" dirty="0"/>
              <a:t>CONCEPT Verslag informatieavond </a:t>
            </a:r>
            <a:r>
              <a:rPr lang="nl-NL" sz="4000" dirty="0" err="1"/>
              <a:t>Duivendaal</a:t>
            </a:r>
            <a:endParaRPr lang="nl-NL" sz="4000" dirty="0"/>
          </a:p>
        </p:txBody>
      </p:sp>
      <p:sp>
        <p:nvSpPr>
          <p:cNvPr id="3" name="Ondertitel 2">
            <a:extLst>
              <a:ext uri="{FF2B5EF4-FFF2-40B4-BE49-F238E27FC236}">
                <a16:creationId xmlns:a16="http://schemas.microsoft.com/office/drawing/2014/main" id="{AEE26C96-1966-2C42-98E0-63AB337057ED}"/>
              </a:ext>
            </a:extLst>
          </p:cNvPr>
          <p:cNvSpPr>
            <a:spLocks noGrp="1"/>
          </p:cNvSpPr>
          <p:nvPr>
            <p:ph type="subTitle" idx="1"/>
          </p:nvPr>
        </p:nvSpPr>
        <p:spPr>
          <a:xfrm>
            <a:off x="7782910" y="5242675"/>
            <a:ext cx="4330262" cy="683284"/>
          </a:xfrm>
        </p:spPr>
        <p:txBody>
          <a:bodyPr>
            <a:normAutofit/>
          </a:bodyPr>
          <a:lstStyle/>
          <a:p>
            <a:r>
              <a:rPr lang="nl-NL" sz="2000" dirty="0"/>
              <a:t>d.d. 10 december 2019</a:t>
            </a:r>
          </a:p>
        </p:txBody>
      </p:sp>
      <p:cxnSp>
        <p:nvCxnSpPr>
          <p:cNvPr id="19" name="Straight Connector 18">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05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persoon, binnen, man, tafel&#10;&#10;Automatisch gegenereerde beschrijving">
            <a:extLst>
              <a:ext uri="{FF2B5EF4-FFF2-40B4-BE49-F238E27FC236}">
                <a16:creationId xmlns:a16="http://schemas.microsoft.com/office/drawing/2014/main" id="{B706B524-6254-C14B-8332-F8B5F8A1C465}"/>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rot="5400000">
            <a:off x="5565619" y="231924"/>
            <a:ext cx="6858000" cy="6394152"/>
          </a:xfrm>
          <a:prstGeom prst="rect">
            <a:avLst/>
          </a:prstGeom>
        </p:spPr>
      </p:pic>
      <p:pic>
        <p:nvPicPr>
          <p:cNvPr id="17" name="Picture 16">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915B33DA-F21B-8C43-A3C7-E691F797134C}"/>
              </a:ext>
            </a:extLst>
          </p:cNvPr>
          <p:cNvSpPr>
            <a:spLocks noGrp="1"/>
          </p:cNvSpPr>
          <p:nvPr>
            <p:ph type="title"/>
          </p:nvPr>
        </p:nvSpPr>
        <p:spPr>
          <a:xfrm>
            <a:off x="769486" y="674158"/>
            <a:ext cx="4803636" cy="1311664"/>
          </a:xfrm>
        </p:spPr>
        <p:txBody>
          <a:bodyPr>
            <a:normAutofit/>
          </a:bodyPr>
          <a:lstStyle/>
          <a:p>
            <a:r>
              <a:rPr lang="nl-NL" sz="1800" b="1" dirty="0"/>
              <a:t>Programma</a:t>
            </a:r>
            <a:endParaRPr lang="nl-NL" sz="1800" dirty="0"/>
          </a:p>
        </p:txBody>
      </p:sp>
      <p:sp>
        <p:nvSpPr>
          <p:cNvPr id="3" name="Tijdelijke aanduiding voor inhoud 2">
            <a:extLst>
              <a:ext uri="{FF2B5EF4-FFF2-40B4-BE49-F238E27FC236}">
                <a16:creationId xmlns:a16="http://schemas.microsoft.com/office/drawing/2014/main" id="{DFB9A012-46B7-374C-9A4F-A212125453F9}"/>
              </a:ext>
            </a:extLst>
          </p:cNvPr>
          <p:cNvSpPr>
            <a:spLocks noGrp="1"/>
          </p:cNvSpPr>
          <p:nvPr>
            <p:ph idx="1"/>
          </p:nvPr>
        </p:nvSpPr>
        <p:spPr>
          <a:xfrm>
            <a:off x="545370" y="1671145"/>
            <a:ext cx="5251868" cy="3840765"/>
          </a:xfrm>
        </p:spPr>
        <p:txBody>
          <a:bodyPr anchor="ctr">
            <a:noAutofit/>
          </a:bodyPr>
          <a:lstStyle/>
          <a:p>
            <a:r>
              <a:rPr lang="nl-NL" sz="1200" dirty="0">
                <a:solidFill>
                  <a:srgbClr val="000000"/>
                </a:solidFill>
              </a:rPr>
              <a:t>Het werken met de “bouwblokjes” wordt positief ervaren, maar het stapelen van alle blokjes is een hele opgave. Het gewenste programma van 38.000m2 BVO (is inclusief bestaande gebouwen) wordt op alle tafels ingevuld.</a:t>
            </a:r>
          </a:p>
          <a:p>
            <a:r>
              <a:rPr lang="nl-NL" sz="1200" dirty="0">
                <a:solidFill>
                  <a:srgbClr val="000000"/>
                </a:solidFill>
              </a:rPr>
              <a:t>Vaak is de opmerking gemaakt om prioriteit te geven aan woningbouw en niet aan niet-woonfuncties.</a:t>
            </a:r>
          </a:p>
          <a:p>
            <a:r>
              <a:rPr lang="nl-NL" sz="1200" dirty="0">
                <a:solidFill>
                  <a:srgbClr val="000000"/>
                </a:solidFill>
              </a:rPr>
              <a:t>30% niet-woonfuncties werd vaak als te veel gezien, en 70% wonen zou meer mogen zijn. Er is op deze locatie volgens de deelnemers te weinig vraag naar andere functies om zoveel m2 niet-wonen in te vullen.</a:t>
            </a:r>
            <a:br>
              <a:rPr lang="nl-NL" sz="1200" dirty="0">
                <a:solidFill>
                  <a:srgbClr val="000000"/>
                </a:solidFill>
              </a:rPr>
            </a:br>
            <a:br>
              <a:rPr lang="nl-NL" sz="1200" dirty="0">
                <a:solidFill>
                  <a:srgbClr val="000000"/>
                </a:solidFill>
              </a:rPr>
            </a:br>
            <a:r>
              <a:rPr lang="nl-NL" sz="1200" dirty="0">
                <a:solidFill>
                  <a:srgbClr val="000000"/>
                </a:solidFill>
              </a:rPr>
              <a:t>*winkels en horeca horen in de binnenstad, kantoren gaan richting campus en is voldoende van, geen vraag naar scholen, </a:t>
            </a:r>
            <a:r>
              <a:rPr lang="nl-NL" sz="1200" dirty="0"/>
              <a:t>huisarts en fitness </a:t>
            </a:r>
            <a:r>
              <a:rPr lang="nl-NL" sz="1200" dirty="0">
                <a:solidFill>
                  <a:srgbClr val="000000"/>
                </a:solidFill>
              </a:rPr>
              <a:t>zit in de buurt.</a:t>
            </a:r>
          </a:p>
          <a:p>
            <a:r>
              <a:rPr lang="nl-NL" sz="1200" dirty="0"/>
              <a:t>Andere benoemde voorzieningen zijn: Zorghotel, bootcamp/speelplaats, fietsenstalling gecombineerd met andere functies, koffietentje </a:t>
            </a:r>
            <a:br>
              <a:rPr lang="nl-NL" sz="1200" dirty="0"/>
            </a:br>
            <a:br>
              <a:rPr lang="nl-NL" sz="1200" dirty="0"/>
            </a:br>
            <a:endParaRPr lang="nl-NL" sz="1200" dirty="0"/>
          </a:p>
          <a:p>
            <a:pPr>
              <a:buFont typeface="Wingdings" pitchFamily="2" charset="2"/>
              <a:buChar char="à"/>
            </a:pPr>
            <a:r>
              <a:rPr lang="nl-NL" sz="1200" dirty="0">
                <a:sym typeface="Wingdings" pitchFamily="2" charset="2"/>
              </a:rPr>
              <a:t>Onderzoeken of de verhouding Wonen en Niet-Wonen wellicht kan veranderen</a:t>
            </a:r>
          </a:p>
          <a:p>
            <a:pPr>
              <a:buFont typeface="Wingdings" pitchFamily="2" charset="2"/>
              <a:buChar char="à"/>
            </a:pPr>
            <a:r>
              <a:rPr lang="nl-NL" sz="1200" dirty="0">
                <a:sym typeface="Wingdings" pitchFamily="2" charset="2"/>
              </a:rPr>
              <a:t>Aanpassen Niet-Wonen naar Wonen veroorzaakt een kleinere bouwmassa.</a:t>
            </a:r>
            <a:endParaRPr lang="nl-NL" sz="1200" dirty="0">
              <a:solidFill>
                <a:srgbClr val="000000"/>
              </a:solidFill>
            </a:endParaRPr>
          </a:p>
        </p:txBody>
      </p:sp>
    </p:spTree>
    <p:extLst>
      <p:ext uri="{BB962C8B-B14F-4D97-AF65-F5344CB8AC3E}">
        <p14:creationId xmlns:p14="http://schemas.microsoft.com/office/powerpoint/2010/main" val="196766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binnen, tafel, taart, zitten&#10;&#10;Automatisch gegenereerde beschrijving">
            <a:extLst>
              <a:ext uri="{FF2B5EF4-FFF2-40B4-BE49-F238E27FC236}">
                <a16:creationId xmlns:a16="http://schemas.microsoft.com/office/drawing/2014/main" id="{6063C6F2-CEE8-C64F-9AA9-6BF055F2FE3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29" r="-2" b="-2"/>
          <a:stretch/>
        </p:blipFill>
        <p:spPr>
          <a:xfrm>
            <a:off x="20" y="10"/>
            <a:ext cx="2970445" cy="3383269"/>
          </a:xfrm>
          <a:prstGeom prst="rect">
            <a:avLst/>
          </a:prstGeom>
        </p:spPr>
      </p:pic>
      <p:pic>
        <p:nvPicPr>
          <p:cNvPr id="15" name="Afbeelding 14" descr="Afbeelding met binnen, tafel, zitten, neerleggen&#10;&#10;Automatisch gegenereerde beschrijving">
            <a:extLst>
              <a:ext uri="{FF2B5EF4-FFF2-40B4-BE49-F238E27FC236}">
                <a16:creationId xmlns:a16="http://schemas.microsoft.com/office/drawing/2014/main" id="{012C11B3-271F-7844-A50F-E9F637E342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57" b="2"/>
          <a:stretch/>
        </p:blipFill>
        <p:spPr>
          <a:xfrm rot="5400000">
            <a:off x="2866549" y="206406"/>
            <a:ext cx="3383278" cy="2970465"/>
          </a:xfrm>
          <a:prstGeom prst="rect">
            <a:avLst/>
          </a:prstGeom>
        </p:spPr>
      </p:pic>
      <p:pic>
        <p:nvPicPr>
          <p:cNvPr id="3" name="Afbeelding 2" descr="Afbeelding met tafel, binnen, items, papier&#10;&#10;Automatisch gegenereerde beschrijving">
            <a:extLst>
              <a:ext uri="{FF2B5EF4-FFF2-40B4-BE49-F238E27FC236}">
                <a16:creationId xmlns:a16="http://schemas.microsoft.com/office/drawing/2014/main" id="{5973AB19-8EB2-794E-901A-FD8E403C0CC9}"/>
              </a:ext>
            </a:extLst>
          </p:cNvPr>
          <p:cNvPicPr>
            <a:picLocks noChangeAspect="1"/>
          </p:cNvPicPr>
          <p:nvPr/>
        </p:nvPicPr>
        <p:blipFill rotWithShape="1">
          <a:blip r:embed="rId4"/>
          <a:srcRect l="18310" r="15813" b="4"/>
          <a:stretch/>
        </p:blipFill>
        <p:spPr>
          <a:xfrm>
            <a:off x="6145909" y="10"/>
            <a:ext cx="2971800" cy="3383268"/>
          </a:xfrm>
          <a:prstGeom prst="rect">
            <a:avLst/>
          </a:prstGeom>
        </p:spPr>
      </p:pic>
      <p:pic>
        <p:nvPicPr>
          <p:cNvPr id="13" name="Afbeelding 12" descr="Afbeelding met tekst, binnen, papier, open&#10;&#10;Automatisch gegenereerde beschrijving">
            <a:extLst>
              <a:ext uri="{FF2B5EF4-FFF2-40B4-BE49-F238E27FC236}">
                <a16:creationId xmlns:a16="http://schemas.microsoft.com/office/drawing/2014/main" id="{AA785C24-8B9E-A147-9409-A6C65288A3F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04" b="4"/>
          <a:stretch/>
        </p:blipFill>
        <p:spPr>
          <a:xfrm rot="5400000">
            <a:off x="9014461" y="205739"/>
            <a:ext cx="3383278" cy="2971800"/>
          </a:xfrm>
          <a:prstGeom prst="rect">
            <a:avLst/>
          </a:prstGeom>
        </p:spPr>
      </p:pic>
      <p:pic>
        <p:nvPicPr>
          <p:cNvPr id="22" name="Afbeelding 21" descr="Afbeelding met binnen, persoon, tafel, taart&#10;&#10;Automatisch gegenereerde beschrijving">
            <a:extLst>
              <a:ext uri="{FF2B5EF4-FFF2-40B4-BE49-F238E27FC236}">
                <a16:creationId xmlns:a16="http://schemas.microsoft.com/office/drawing/2014/main" id="{8D90F28A-68E6-6645-953D-E445CC5C0D9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47" r="-1" b="-1"/>
          <a:stretch/>
        </p:blipFill>
        <p:spPr>
          <a:xfrm>
            <a:off x="-1018" y="3474720"/>
            <a:ext cx="6044438" cy="3383280"/>
          </a:xfrm>
          <a:prstGeom prst="rect">
            <a:avLst/>
          </a:prstGeom>
        </p:spPr>
      </p:pic>
      <p:sp>
        <p:nvSpPr>
          <p:cNvPr id="40" name="Rectangle 39">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654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1">
            <a:extLst>
              <a:ext uri="{FF2B5EF4-FFF2-40B4-BE49-F238E27FC236}">
                <a16:creationId xmlns:a16="http://schemas.microsoft.com/office/drawing/2014/main" id="{8C67BEB0-BFF0-3940-ADEC-C123BD71D31D}"/>
              </a:ext>
            </a:extLst>
          </p:cNvPr>
          <p:cNvSpPr txBox="1">
            <a:spLocks/>
          </p:cNvSpPr>
          <p:nvPr/>
        </p:nvSpPr>
        <p:spPr>
          <a:xfrm>
            <a:off x="6491653" y="3799272"/>
            <a:ext cx="5193748" cy="6371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200" b="1" kern="1200">
                <a:solidFill>
                  <a:srgbClr val="FFFFFF"/>
                </a:solidFill>
                <a:latin typeface="+mj-lt"/>
                <a:ea typeface="+mj-ea"/>
                <a:cs typeface="+mj-cs"/>
              </a:rPr>
              <a:t>Bouwmassa’s en positionerin</a:t>
            </a:r>
            <a:r>
              <a:rPr lang="en-US" sz="3200" kern="1200">
                <a:solidFill>
                  <a:srgbClr val="FFFFFF"/>
                </a:solidFill>
                <a:latin typeface="+mj-lt"/>
                <a:ea typeface="+mj-ea"/>
                <a:cs typeface="+mj-cs"/>
              </a:rPr>
              <a:t>g</a:t>
            </a:r>
          </a:p>
        </p:txBody>
      </p:sp>
      <p:sp>
        <p:nvSpPr>
          <p:cNvPr id="5" name="Tijdelijke aanduiding voor inhoud 2">
            <a:extLst>
              <a:ext uri="{FF2B5EF4-FFF2-40B4-BE49-F238E27FC236}">
                <a16:creationId xmlns:a16="http://schemas.microsoft.com/office/drawing/2014/main" id="{C34AD064-531F-DE4F-B67C-4456BA90F310}"/>
              </a:ext>
            </a:extLst>
          </p:cNvPr>
          <p:cNvSpPr>
            <a:spLocks noGrp="1"/>
          </p:cNvSpPr>
          <p:nvPr>
            <p:ph idx="1"/>
          </p:nvPr>
        </p:nvSpPr>
        <p:spPr>
          <a:xfrm>
            <a:off x="6479648" y="4510585"/>
            <a:ext cx="5366610" cy="1758732"/>
          </a:xfrm>
        </p:spPr>
        <p:txBody>
          <a:bodyPr vert="horz" lIns="91440" tIns="45720" rIns="91440" bIns="45720" rtlCol="0">
            <a:normAutofit/>
          </a:bodyPr>
          <a:lstStyle/>
          <a:p>
            <a:r>
              <a:rPr lang="en-US" sz="1000">
                <a:solidFill>
                  <a:srgbClr val="FFFFFF"/>
                </a:solidFill>
              </a:rPr>
              <a:t>De blokken aan de zijde Costerweg, ter hoogte van het bestuurscentrum worden  gedraaid (en soms ook ten noorden van het bestuurscentrum). Let op dat het geen wand wordt.</a:t>
            </a:r>
          </a:p>
          <a:p>
            <a:r>
              <a:rPr lang="en-US" sz="1000">
                <a:solidFill>
                  <a:srgbClr val="FFFFFF"/>
                </a:solidFill>
              </a:rPr>
              <a:t>Bij één tafel wordt wel gekozen voor wand langs Costerweg</a:t>
            </a:r>
          </a:p>
          <a:p>
            <a:r>
              <a:rPr lang="en-US" sz="1000">
                <a:solidFill>
                  <a:srgbClr val="FFFFFF"/>
                </a:solidFill>
              </a:rPr>
              <a:t>Het zijn meestal getrapte blokken</a:t>
            </a:r>
          </a:p>
          <a:p>
            <a:r>
              <a:rPr lang="en-US" sz="1000">
                <a:solidFill>
                  <a:srgbClr val="FFFFFF"/>
                </a:solidFill>
              </a:rPr>
              <a:t>Bewoners geven aan daar iets meer lucht te willen en niet een lange aaneengesloten wand.</a:t>
            </a:r>
          </a:p>
          <a:p>
            <a:r>
              <a:rPr lang="en-US" sz="1000">
                <a:solidFill>
                  <a:srgbClr val="FFFFFF"/>
                </a:solidFill>
              </a:rPr>
              <a:t>Geen ruimte voor bebouwing tussen Costerweg 50 en monumenten</a:t>
            </a:r>
          </a:p>
          <a:p>
            <a:pPr marL="0"/>
            <a:r>
              <a:rPr lang="en-US" sz="1000">
                <a:solidFill>
                  <a:srgbClr val="FFFFFF"/>
                </a:solidFill>
                <a:sym typeface="Wingdings" pitchFamily="2" charset="2"/>
              </a:rPr>
              <a:t> De twee varianten wordt onderzocht</a:t>
            </a:r>
            <a:endParaRPr lang="en-US" sz="1000">
              <a:solidFill>
                <a:srgbClr val="FFFFFF"/>
              </a:solidFill>
            </a:endParaRPr>
          </a:p>
        </p:txBody>
      </p:sp>
    </p:spTree>
    <p:extLst>
      <p:ext uri="{BB962C8B-B14F-4D97-AF65-F5344CB8AC3E}">
        <p14:creationId xmlns:p14="http://schemas.microsoft.com/office/powerpoint/2010/main" val="172418856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el 1">
            <a:extLst>
              <a:ext uri="{FF2B5EF4-FFF2-40B4-BE49-F238E27FC236}">
                <a16:creationId xmlns:a16="http://schemas.microsoft.com/office/drawing/2014/main" id="{23E5E8C1-FDDD-974C-8A4C-D1D350308AFE}"/>
              </a:ext>
            </a:extLst>
          </p:cNvPr>
          <p:cNvSpPr>
            <a:spLocks noGrp="1"/>
          </p:cNvSpPr>
          <p:nvPr>
            <p:ph type="title"/>
          </p:nvPr>
        </p:nvSpPr>
        <p:spPr>
          <a:xfrm>
            <a:off x="6703276" y="365125"/>
            <a:ext cx="5021062" cy="1790315"/>
          </a:xfrm>
        </p:spPr>
        <p:txBody>
          <a:bodyPr>
            <a:normAutofit/>
          </a:bodyPr>
          <a:lstStyle/>
          <a:p>
            <a:r>
              <a:rPr lang="nl-NL" sz="1800" b="1" dirty="0"/>
              <a:t>Bouwmassa’s en positionering: hoeken</a:t>
            </a:r>
          </a:p>
        </p:txBody>
      </p:sp>
      <p:pic>
        <p:nvPicPr>
          <p:cNvPr id="14" name="Afbeelding 13" descr="Afbeelding met tafel, scherm, koelkast&#10;&#10;Automatisch gegenereerde beschrijving">
            <a:extLst>
              <a:ext uri="{FF2B5EF4-FFF2-40B4-BE49-F238E27FC236}">
                <a16:creationId xmlns:a16="http://schemas.microsoft.com/office/drawing/2014/main" id="{334A7A1E-4B23-414C-8DF6-A46F014A9C3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40" b="-4"/>
          <a:stretch/>
        </p:blipFill>
        <p:spPr>
          <a:xfrm rot="5400000">
            <a:off x="-502032" y="502030"/>
            <a:ext cx="4021585" cy="3017520"/>
          </a:xfrm>
          <a:prstGeom prst="rect">
            <a:avLst/>
          </a:prstGeom>
        </p:spPr>
      </p:pic>
      <p:pic>
        <p:nvPicPr>
          <p:cNvPr id="16" name="Afbeelding 15">
            <a:extLst>
              <a:ext uri="{FF2B5EF4-FFF2-40B4-BE49-F238E27FC236}">
                <a16:creationId xmlns:a16="http://schemas.microsoft.com/office/drawing/2014/main" id="{627FFD95-9898-4443-A734-21ACF91086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5639" r="3" b="3"/>
          <a:stretch/>
        </p:blipFill>
        <p:spPr>
          <a:xfrm rot="5400000">
            <a:off x="3563381" y="-341346"/>
            <a:ext cx="2334827" cy="3017520"/>
          </a:xfrm>
          <a:prstGeom prst="rect">
            <a:avLst/>
          </a:prstGeom>
        </p:spPr>
      </p:pic>
      <p:pic>
        <p:nvPicPr>
          <p:cNvPr id="12" name="Afbeelding 11" descr="Afbeelding met tekst, binnen, tafel, papier&#10;&#10;Automatisch gegenereerde beschrijving">
            <a:extLst>
              <a:ext uri="{FF2B5EF4-FFF2-40B4-BE49-F238E27FC236}">
                <a16:creationId xmlns:a16="http://schemas.microsoft.com/office/drawing/2014/main" id="{100BF186-0388-834B-B996-26EA67BFD52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1344" r="21809" b="-2"/>
          <a:stretch/>
        </p:blipFill>
        <p:spPr>
          <a:xfrm>
            <a:off x="3222035" y="2574524"/>
            <a:ext cx="3017520" cy="4283477"/>
          </a:xfrm>
          <a:prstGeom prst="rect">
            <a:avLst/>
          </a:prstGeom>
        </p:spPr>
      </p:pic>
      <p:sp>
        <p:nvSpPr>
          <p:cNvPr id="18" name="Tijdelijke aanduiding voor inhoud 2">
            <a:extLst>
              <a:ext uri="{FF2B5EF4-FFF2-40B4-BE49-F238E27FC236}">
                <a16:creationId xmlns:a16="http://schemas.microsoft.com/office/drawing/2014/main" id="{E8E9D51F-3E72-A24D-8990-D516A26C35A4}"/>
              </a:ext>
            </a:extLst>
          </p:cNvPr>
          <p:cNvSpPr>
            <a:spLocks noGrp="1"/>
          </p:cNvSpPr>
          <p:nvPr>
            <p:ph idx="1"/>
          </p:nvPr>
        </p:nvSpPr>
        <p:spPr>
          <a:xfrm>
            <a:off x="6608686" y="2334826"/>
            <a:ext cx="4385135" cy="3311372"/>
          </a:xfrm>
        </p:spPr>
        <p:txBody>
          <a:bodyPr>
            <a:normAutofit/>
          </a:bodyPr>
          <a:lstStyle/>
          <a:p>
            <a:r>
              <a:rPr lang="nl-NL" sz="1200" dirty="0"/>
              <a:t>Hoek Costerweg / stadgracht niet te massief, hoogte kan, maar niet te veel 1 wand. Liever meerdere hogere ranke gebouwen. Ook werd er een spiegeling van het </a:t>
            </a:r>
            <a:r>
              <a:rPr lang="nl-NL" sz="1200" dirty="0" err="1"/>
              <a:t>Lawet</a:t>
            </a:r>
            <a:r>
              <a:rPr lang="nl-NL" sz="1200" dirty="0"/>
              <a:t> gebouw geopperd.</a:t>
            </a:r>
          </a:p>
          <a:p>
            <a:r>
              <a:rPr lang="nl-NL" sz="1200" dirty="0"/>
              <a:t>Er is ook een suggestie van een U-vorm aansluitend op lucht langs de Costerweg.</a:t>
            </a:r>
          </a:p>
          <a:p>
            <a:r>
              <a:rPr lang="nl-NL" sz="1200" dirty="0"/>
              <a:t>Er dient rekening te worden gehouden met de bezonning van de woningen aan de </a:t>
            </a:r>
            <a:r>
              <a:rPr lang="nl-NL" sz="1200" dirty="0" err="1"/>
              <a:t>Lawickse</a:t>
            </a:r>
            <a:r>
              <a:rPr lang="nl-NL" sz="1200" dirty="0"/>
              <a:t> allee (niet te massaal daar).</a:t>
            </a:r>
          </a:p>
          <a:p>
            <a:r>
              <a:rPr lang="nl-NL" sz="1200" dirty="0"/>
              <a:t>Voorkeur om de massa aan de </a:t>
            </a:r>
            <a:r>
              <a:rPr lang="nl-NL" sz="1200" dirty="0" err="1"/>
              <a:t>Lawickse</a:t>
            </a:r>
            <a:r>
              <a:rPr lang="nl-NL" sz="1200" dirty="0"/>
              <a:t> allee iets terug te positioneren ten behoeve van een bomenrij</a:t>
            </a:r>
          </a:p>
          <a:p>
            <a:r>
              <a:rPr lang="nl-NL" sz="1200" dirty="0"/>
              <a:t>De massa van het hotel meer positioneren aan de Costerweg</a:t>
            </a:r>
          </a:p>
        </p:txBody>
      </p:sp>
      <p:pic>
        <p:nvPicPr>
          <p:cNvPr id="20" name="Afbeelding 19" descr="Afbeelding met binnen, tafel, zitten, boek&#10;&#10;Automatisch gegenereerde beschrijving">
            <a:extLst>
              <a:ext uri="{FF2B5EF4-FFF2-40B4-BE49-F238E27FC236}">
                <a16:creationId xmlns:a16="http://schemas.microsoft.com/office/drawing/2014/main" id="{288BAE95-FEF5-7949-BA10-A675700AD85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35057"/>
          <a:stretch/>
        </p:blipFill>
        <p:spPr>
          <a:xfrm rot="5400000">
            <a:off x="184052" y="4024534"/>
            <a:ext cx="2649413" cy="3017519"/>
          </a:xfrm>
          <a:prstGeom prst="rect">
            <a:avLst/>
          </a:prstGeom>
        </p:spPr>
      </p:pic>
    </p:spTree>
    <p:extLst>
      <p:ext uri="{BB962C8B-B14F-4D97-AF65-F5344CB8AC3E}">
        <p14:creationId xmlns:p14="http://schemas.microsoft.com/office/powerpoint/2010/main" val="405497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42492FF1-0B5D-6246-BAF8-FFB3DEE33E88}"/>
              </a:ext>
            </a:extLst>
          </p:cNvPr>
          <p:cNvSpPr>
            <a:spLocks noGrp="1"/>
          </p:cNvSpPr>
          <p:nvPr>
            <p:ph type="title"/>
          </p:nvPr>
        </p:nvSpPr>
        <p:spPr>
          <a:xfrm>
            <a:off x="3454920" y="3478033"/>
            <a:ext cx="5193748" cy="637124"/>
          </a:xfrm>
        </p:spPr>
        <p:txBody>
          <a:bodyPr>
            <a:normAutofit/>
          </a:bodyPr>
          <a:lstStyle/>
          <a:p>
            <a:r>
              <a:rPr lang="nl-NL" sz="1800" b="1" dirty="0" err="1"/>
              <a:t>Route’s</a:t>
            </a:r>
            <a:endParaRPr lang="nl-NL" sz="1800" b="1" dirty="0"/>
          </a:p>
        </p:txBody>
      </p:sp>
      <p:sp>
        <p:nvSpPr>
          <p:cNvPr id="12" name="Tijdelijke aanduiding voor inhoud 2">
            <a:extLst>
              <a:ext uri="{FF2B5EF4-FFF2-40B4-BE49-F238E27FC236}">
                <a16:creationId xmlns:a16="http://schemas.microsoft.com/office/drawing/2014/main" id="{7DDB3D35-9E9D-0447-96D2-0A93A0F3A9BC}"/>
              </a:ext>
            </a:extLst>
          </p:cNvPr>
          <p:cNvSpPr>
            <a:spLocks noGrp="1"/>
          </p:cNvSpPr>
          <p:nvPr>
            <p:ph idx="1"/>
          </p:nvPr>
        </p:nvSpPr>
        <p:spPr>
          <a:xfrm>
            <a:off x="3442915" y="4196408"/>
            <a:ext cx="6917326" cy="1758732"/>
          </a:xfrm>
        </p:spPr>
        <p:txBody>
          <a:bodyPr>
            <a:normAutofit/>
          </a:bodyPr>
          <a:lstStyle/>
          <a:p>
            <a:r>
              <a:rPr lang="nl-NL" sz="1200" dirty="0"/>
              <a:t>Over het algemeen wil men een brug naar de Costerweg, richting Hoogvliet. De meningen of dit in plaats van de brug naar de </a:t>
            </a:r>
            <a:r>
              <a:rPr lang="nl-NL" sz="1200" dirty="0" err="1"/>
              <a:t>Riemsdijkstraat</a:t>
            </a:r>
            <a:r>
              <a:rPr lang="nl-NL" sz="1200" dirty="0"/>
              <a:t> kan was niet eenduidig. Dit werd namelijk ook een mooie zichtlijn gevonden.</a:t>
            </a:r>
          </a:p>
          <a:p>
            <a:r>
              <a:rPr lang="nl-NL" sz="1200" dirty="0"/>
              <a:t>Er is veel gezegd over de locatie van het </a:t>
            </a:r>
            <a:r>
              <a:rPr lang="nl-NL" sz="1200" dirty="0" err="1"/>
              <a:t>Wallenpad</a:t>
            </a:r>
            <a:r>
              <a:rPr lang="nl-NL" sz="1200" dirty="0"/>
              <a:t>, hierbij werd ook gesuggereerd om het pad op de oorspronkelijke plek te leggen, aan de Plantsoen zijde.</a:t>
            </a:r>
            <a:br>
              <a:rPr lang="nl-NL" sz="1200" dirty="0"/>
            </a:br>
            <a:r>
              <a:rPr lang="nl-NL" sz="1200" dirty="0"/>
              <a:t>  </a:t>
            </a:r>
          </a:p>
          <a:p>
            <a:pPr marL="0" indent="0">
              <a:buNone/>
            </a:pPr>
            <a:r>
              <a:rPr lang="nl-NL" sz="1200" dirty="0">
                <a:sym typeface="Wingdings" pitchFamily="2" charset="2"/>
              </a:rPr>
              <a:t> Kijken naar samenhang in routes en logische verbindingen.</a:t>
            </a:r>
            <a:endParaRPr lang="nl-NL" sz="1200" dirty="0"/>
          </a:p>
        </p:txBody>
      </p:sp>
      <p:pic>
        <p:nvPicPr>
          <p:cNvPr id="14" name="Afbeelding 13" descr="Afbeelding met tafel, scherm, koelkast&#10;&#10;Automatisch gegenereerde beschrijving">
            <a:extLst>
              <a:ext uri="{FF2B5EF4-FFF2-40B4-BE49-F238E27FC236}">
                <a16:creationId xmlns:a16="http://schemas.microsoft.com/office/drawing/2014/main" id="{84A3255B-5AD7-5242-8C6B-909B713CC0E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8306471" y="-1028915"/>
            <a:ext cx="2856614" cy="4914446"/>
          </a:xfrm>
          <a:prstGeom prst="rect">
            <a:avLst/>
          </a:prstGeom>
        </p:spPr>
      </p:pic>
      <p:pic>
        <p:nvPicPr>
          <p:cNvPr id="20" name="Afbeelding 19">
            <a:extLst>
              <a:ext uri="{FF2B5EF4-FFF2-40B4-BE49-F238E27FC236}">
                <a16:creationId xmlns:a16="http://schemas.microsoft.com/office/drawing/2014/main" id="{2BC1CC4F-7AC4-DB4C-AA09-EF0D941977E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29"/>
          <a:stretch/>
        </p:blipFill>
        <p:spPr>
          <a:xfrm rot="5400000">
            <a:off x="-1986182" y="1976942"/>
            <a:ext cx="6867238" cy="2894877"/>
          </a:xfrm>
          <a:prstGeom prst="rect">
            <a:avLst/>
          </a:prstGeom>
        </p:spPr>
      </p:pic>
      <p:pic>
        <p:nvPicPr>
          <p:cNvPr id="24" name="Afbeelding 23" descr="Afbeelding met binnen, tafel, papier, zitten&#10;&#10;Automatisch gegenereerde beschrijving">
            <a:extLst>
              <a:ext uri="{FF2B5EF4-FFF2-40B4-BE49-F238E27FC236}">
                <a16:creationId xmlns:a16="http://schemas.microsoft.com/office/drawing/2014/main" id="{FD3536A4-0CE6-0E4E-8C66-C3B972B1EBC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894876" y="-2914"/>
            <a:ext cx="4412036" cy="2859527"/>
          </a:xfrm>
          <a:prstGeom prst="rect">
            <a:avLst/>
          </a:prstGeom>
        </p:spPr>
      </p:pic>
    </p:spTree>
    <p:extLst>
      <p:ext uri="{BB962C8B-B14F-4D97-AF65-F5344CB8AC3E}">
        <p14:creationId xmlns:p14="http://schemas.microsoft.com/office/powerpoint/2010/main" val="194722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descr="Afbeelding met persoon, binnen, man, zitten&#10;&#10;Automatisch gegenereerde beschrijving">
            <a:extLst>
              <a:ext uri="{FF2B5EF4-FFF2-40B4-BE49-F238E27FC236}">
                <a16:creationId xmlns:a16="http://schemas.microsoft.com/office/drawing/2014/main" id="{4DAA6D25-420E-BE4B-81EE-EB49F4A16A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13990" y="3760998"/>
            <a:ext cx="4634450" cy="2926078"/>
          </a:xfrm>
          <a:prstGeom prst="rect">
            <a:avLst/>
          </a:prstGeom>
        </p:spPr>
      </p:pic>
      <p:sp>
        <p:nvSpPr>
          <p:cNvPr id="11" name="Titel 1">
            <a:extLst>
              <a:ext uri="{FF2B5EF4-FFF2-40B4-BE49-F238E27FC236}">
                <a16:creationId xmlns:a16="http://schemas.microsoft.com/office/drawing/2014/main" id="{42492FF1-0B5D-6246-BAF8-FFB3DEE33E88}"/>
              </a:ext>
            </a:extLst>
          </p:cNvPr>
          <p:cNvSpPr>
            <a:spLocks noGrp="1"/>
          </p:cNvSpPr>
          <p:nvPr>
            <p:ph type="title"/>
          </p:nvPr>
        </p:nvSpPr>
        <p:spPr>
          <a:xfrm>
            <a:off x="6182658" y="3951672"/>
            <a:ext cx="5193748" cy="637124"/>
          </a:xfrm>
        </p:spPr>
        <p:txBody>
          <a:bodyPr>
            <a:normAutofit/>
          </a:bodyPr>
          <a:lstStyle/>
          <a:p>
            <a:r>
              <a:rPr lang="nl-NL" sz="1800" b="1" dirty="0"/>
              <a:t>Groen / bomen</a:t>
            </a:r>
          </a:p>
        </p:txBody>
      </p:sp>
      <p:sp>
        <p:nvSpPr>
          <p:cNvPr id="12" name="Tijdelijke aanduiding voor inhoud 2">
            <a:extLst>
              <a:ext uri="{FF2B5EF4-FFF2-40B4-BE49-F238E27FC236}">
                <a16:creationId xmlns:a16="http://schemas.microsoft.com/office/drawing/2014/main" id="{7DDB3D35-9E9D-0447-96D2-0A93A0F3A9BC}"/>
              </a:ext>
            </a:extLst>
          </p:cNvPr>
          <p:cNvSpPr>
            <a:spLocks noGrp="1"/>
          </p:cNvSpPr>
          <p:nvPr>
            <p:ph idx="1"/>
          </p:nvPr>
        </p:nvSpPr>
        <p:spPr>
          <a:xfrm>
            <a:off x="5756211" y="4634582"/>
            <a:ext cx="5366610" cy="1758732"/>
          </a:xfrm>
        </p:spPr>
        <p:txBody>
          <a:bodyPr>
            <a:normAutofit/>
          </a:bodyPr>
          <a:lstStyle/>
          <a:p>
            <a:r>
              <a:rPr lang="nl-NL" sz="1200" dirty="0"/>
              <a:t>Hoek Costerweg / </a:t>
            </a:r>
            <a:r>
              <a:rPr lang="nl-NL" sz="1200" dirty="0" err="1"/>
              <a:t>Lawickse</a:t>
            </a:r>
            <a:r>
              <a:rPr lang="nl-NL" sz="1200" dirty="0"/>
              <a:t> allee wens om bomenrij van de </a:t>
            </a:r>
            <a:r>
              <a:rPr lang="nl-NL" sz="1200" dirty="0" err="1"/>
              <a:t>Lawickse</a:t>
            </a:r>
            <a:r>
              <a:rPr lang="nl-NL" sz="1200" dirty="0"/>
              <a:t> allee voort te zetten tot aan de kruising.</a:t>
            </a:r>
          </a:p>
          <a:p>
            <a:r>
              <a:rPr lang="nl-NL" sz="1200" dirty="0"/>
              <a:t>Idee / wens om bomen en groen tussen  bestuursgebouw en monumenten als overgang van park naar </a:t>
            </a:r>
            <a:r>
              <a:rPr lang="nl-NL" sz="1200" dirty="0" err="1"/>
              <a:t>Duivendal</a:t>
            </a:r>
            <a:r>
              <a:rPr lang="nl-NL" sz="1200" dirty="0"/>
              <a:t> en in groen zone langs de gracht</a:t>
            </a:r>
          </a:p>
          <a:p>
            <a:r>
              <a:rPr lang="nl-NL" sz="1200" dirty="0"/>
              <a:t>Bewoners van de Costerweg merkten op dat voor hun uitzicht de meeste bomen buiten het plangebied </a:t>
            </a:r>
            <a:r>
              <a:rPr lang="nl-NL" sz="1200" dirty="0" err="1"/>
              <a:t>Duivendaal</a:t>
            </a:r>
            <a:r>
              <a:rPr lang="nl-NL" sz="1200" dirty="0"/>
              <a:t> staan.</a:t>
            </a:r>
          </a:p>
        </p:txBody>
      </p:sp>
      <p:pic>
        <p:nvPicPr>
          <p:cNvPr id="3" name="Afbeelding 2" descr="Afbeelding met binnen, open, koelkast, voedsel&#10;&#10;Automatisch gegenereerde beschrijving">
            <a:extLst>
              <a:ext uri="{FF2B5EF4-FFF2-40B4-BE49-F238E27FC236}">
                <a16:creationId xmlns:a16="http://schemas.microsoft.com/office/drawing/2014/main" id="{984910CE-DF73-D741-BC3F-DD3B3122C5C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8663047" y="83446"/>
            <a:ext cx="3248132" cy="3423089"/>
          </a:xfrm>
          <a:prstGeom prst="rect">
            <a:avLst/>
          </a:prstGeom>
        </p:spPr>
      </p:pic>
      <p:pic>
        <p:nvPicPr>
          <p:cNvPr id="14" name="Afbeelding 13" descr="Afbeelding met tafel, papier, boek, bureau&#10;&#10;Automatisch gegenereerde beschrijving">
            <a:extLst>
              <a:ext uri="{FF2B5EF4-FFF2-40B4-BE49-F238E27FC236}">
                <a16:creationId xmlns:a16="http://schemas.microsoft.com/office/drawing/2014/main" id="{1BBBE53B-FCED-DF4E-861E-6636B6CE4AA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51155" y="1025255"/>
            <a:ext cx="4888361" cy="2571606"/>
          </a:xfrm>
          <a:prstGeom prst="rect">
            <a:avLst/>
          </a:prstGeom>
        </p:spPr>
      </p:pic>
      <p:pic>
        <p:nvPicPr>
          <p:cNvPr id="16" name="Afbeelding 15" descr="Afbeelding met persoon, binnen, man, tafel&#10;&#10;Automatisch gegenereerde beschrijving">
            <a:extLst>
              <a:ext uri="{FF2B5EF4-FFF2-40B4-BE49-F238E27FC236}">
                <a16:creationId xmlns:a16="http://schemas.microsoft.com/office/drawing/2014/main" id="{5C6A2CB3-9E5D-4044-8E91-BBF8097E260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rot="5400000">
            <a:off x="528744" y="-143829"/>
            <a:ext cx="2571605" cy="3201112"/>
          </a:xfrm>
          <a:prstGeom prst="rect">
            <a:avLst/>
          </a:prstGeom>
        </p:spPr>
      </p:pic>
    </p:spTree>
    <p:extLst>
      <p:ext uri="{BB962C8B-B14F-4D97-AF65-F5344CB8AC3E}">
        <p14:creationId xmlns:p14="http://schemas.microsoft.com/office/powerpoint/2010/main" val="234654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binnen, tafel, wit, bureau&#10;&#10;Automatisch gegenereerde beschrijving">
            <a:extLst>
              <a:ext uri="{FF2B5EF4-FFF2-40B4-BE49-F238E27FC236}">
                <a16:creationId xmlns:a16="http://schemas.microsoft.com/office/drawing/2014/main" id="{B2AE611D-8C48-CF44-AB20-FE384A6DC332}"/>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rot="10800000">
            <a:off x="5797543" y="10"/>
            <a:ext cx="6394152" cy="6857990"/>
          </a:xfrm>
          <a:prstGeom prst="rect">
            <a:avLst/>
          </a:prstGeom>
        </p:spPr>
      </p:pic>
      <p:pic>
        <p:nvPicPr>
          <p:cNvPr id="22" name="Picture 21">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2" name="Titel 1">
            <a:extLst>
              <a:ext uri="{FF2B5EF4-FFF2-40B4-BE49-F238E27FC236}">
                <a16:creationId xmlns:a16="http://schemas.microsoft.com/office/drawing/2014/main" id="{915B33DA-F21B-8C43-A3C7-E691F797134C}"/>
              </a:ext>
            </a:extLst>
          </p:cNvPr>
          <p:cNvSpPr>
            <a:spLocks noGrp="1"/>
          </p:cNvSpPr>
          <p:nvPr>
            <p:ph type="title"/>
          </p:nvPr>
        </p:nvSpPr>
        <p:spPr>
          <a:xfrm>
            <a:off x="796507" y="1050114"/>
            <a:ext cx="4803636" cy="1311664"/>
          </a:xfrm>
        </p:spPr>
        <p:txBody>
          <a:bodyPr>
            <a:normAutofit/>
          </a:bodyPr>
          <a:lstStyle/>
          <a:p>
            <a:r>
              <a:rPr lang="nl-NL" sz="1800" b="1" dirty="0">
                <a:solidFill>
                  <a:srgbClr val="000000"/>
                </a:solidFill>
              </a:rPr>
              <a:t>Overige aandachtspunten</a:t>
            </a:r>
            <a:endParaRPr lang="nl-NL" sz="1800" dirty="0">
              <a:solidFill>
                <a:srgbClr val="000000"/>
              </a:solidFill>
            </a:endParaRPr>
          </a:p>
        </p:txBody>
      </p:sp>
      <p:sp>
        <p:nvSpPr>
          <p:cNvPr id="3" name="Tijdelijke aanduiding voor inhoud 2">
            <a:extLst>
              <a:ext uri="{FF2B5EF4-FFF2-40B4-BE49-F238E27FC236}">
                <a16:creationId xmlns:a16="http://schemas.microsoft.com/office/drawing/2014/main" id="{DFB9A012-46B7-374C-9A4F-A212125453F9}"/>
              </a:ext>
            </a:extLst>
          </p:cNvPr>
          <p:cNvSpPr>
            <a:spLocks noGrp="1"/>
          </p:cNvSpPr>
          <p:nvPr>
            <p:ph idx="1"/>
          </p:nvPr>
        </p:nvSpPr>
        <p:spPr>
          <a:xfrm>
            <a:off x="695940" y="2512299"/>
            <a:ext cx="4706803" cy="2235593"/>
          </a:xfrm>
        </p:spPr>
        <p:txBody>
          <a:bodyPr anchor="ctr">
            <a:normAutofit/>
          </a:bodyPr>
          <a:lstStyle/>
          <a:p>
            <a:r>
              <a:rPr lang="nl-NL" sz="1200" dirty="0">
                <a:solidFill>
                  <a:srgbClr val="000000"/>
                </a:solidFill>
              </a:rPr>
              <a:t>Ontmoetingsruimten voor jong en oud, speelplek, bootcamp in de openbare ruimte, cultuur.</a:t>
            </a:r>
          </a:p>
          <a:p>
            <a:r>
              <a:rPr lang="nl-NL" sz="1200" dirty="0">
                <a:solidFill>
                  <a:srgbClr val="000000"/>
                </a:solidFill>
              </a:rPr>
              <a:t>(Gebouwde) fietsenstallingen</a:t>
            </a:r>
          </a:p>
          <a:p>
            <a:r>
              <a:rPr lang="nl-NL" sz="1200" dirty="0">
                <a:solidFill>
                  <a:srgbClr val="000000"/>
                </a:solidFill>
              </a:rPr>
              <a:t>Ondergrondse vuilcontainers</a:t>
            </a:r>
          </a:p>
          <a:p>
            <a:r>
              <a:rPr lang="nl-NL" sz="1200" dirty="0">
                <a:solidFill>
                  <a:srgbClr val="000000"/>
                </a:solidFill>
              </a:rPr>
              <a:t>Laadpalen</a:t>
            </a:r>
          </a:p>
          <a:p>
            <a:r>
              <a:rPr lang="nl-NL" sz="1200" dirty="0">
                <a:solidFill>
                  <a:srgbClr val="000000"/>
                </a:solidFill>
              </a:rPr>
              <a:t>Biodiversiteit, ecologie, water /ecologie</a:t>
            </a:r>
          </a:p>
          <a:p>
            <a:r>
              <a:rPr lang="nl-NL" sz="1200" dirty="0"/>
              <a:t>Toegang </a:t>
            </a:r>
            <a:r>
              <a:rPr lang="nl-NL" sz="1200" dirty="0" err="1"/>
              <a:t>Duivendaal</a:t>
            </a:r>
            <a:r>
              <a:rPr lang="nl-NL" sz="1200" dirty="0"/>
              <a:t> 1 via Plantsoen</a:t>
            </a:r>
          </a:p>
          <a:p>
            <a:r>
              <a:rPr lang="nl-NL" sz="1200" dirty="0"/>
              <a:t>Wens parkeren </a:t>
            </a:r>
            <a:r>
              <a:rPr lang="nl-NL" sz="1200" dirty="0" err="1"/>
              <a:t>Duivendaal</a:t>
            </a:r>
            <a:r>
              <a:rPr lang="nl-NL" sz="1200"/>
              <a:t> 4-9 </a:t>
            </a:r>
            <a:r>
              <a:rPr lang="nl-NL" sz="1200" dirty="0"/>
              <a:t>aangrenzend op openbare ruimte</a:t>
            </a:r>
          </a:p>
        </p:txBody>
      </p:sp>
    </p:spTree>
    <p:extLst>
      <p:ext uri="{BB962C8B-B14F-4D97-AF65-F5344CB8AC3E}">
        <p14:creationId xmlns:p14="http://schemas.microsoft.com/office/powerpoint/2010/main" val="18710686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560</Words>
  <Application>Microsoft Macintosh PowerPoint</Application>
  <PresentationFormat>Breedbeeld</PresentationFormat>
  <Paragraphs>38</Paragraphs>
  <Slides>7</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7</vt:i4>
      </vt:variant>
    </vt:vector>
  </HeadingPairs>
  <TitlesOfParts>
    <vt:vector size="12" baseType="lpstr">
      <vt:lpstr>Arial</vt:lpstr>
      <vt:lpstr>Calibri</vt:lpstr>
      <vt:lpstr>Calibri Light</vt:lpstr>
      <vt:lpstr>Wingdings</vt:lpstr>
      <vt:lpstr>Kantoorthema</vt:lpstr>
      <vt:lpstr>CONCEPT Verslag informatieavond Duivendaal</vt:lpstr>
      <vt:lpstr>Programma</vt:lpstr>
      <vt:lpstr>PowerPoint-presentatie</vt:lpstr>
      <vt:lpstr>Bouwmassa’s en positionering: hoeken</vt:lpstr>
      <vt:lpstr>Route’s</vt:lpstr>
      <vt:lpstr>Groen / bomen</vt:lpstr>
      <vt:lpstr>Overige aandachtspunten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 Verslag informatieavond Duivendaal</dc:title>
  <dc:creator>Microsoft Office User</dc:creator>
  <cp:lastModifiedBy>Microsoft Office User</cp:lastModifiedBy>
  <cp:revision>2</cp:revision>
  <dcterms:created xsi:type="dcterms:W3CDTF">2020-01-06T16:01:23Z</dcterms:created>
  <dcterms:modified xsi:type="dcterms:W3CDTF">2020-01-06T16:07:43Z</dcterms:modified>
</cp:coreProperties>
</file>