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9"/>
  </p:notesMasterIdLst>
  <p:sldIdLst>
    <p:sldId id="256" r:id="rId2"/>
    <p:sldId id="257" r:id="rId3"/>
    <p:sldId id="258" r:id="rId4"/>
    <p:sldId id="259" r:id="rId5"/>
    <p:sldId id="260" r:id="rId6"/>
    <p:sldId id="263" r:id="rId7"/>
    <p:sldId id="264" r:id="rId8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943"/>
    <p:restoredTop sz="94645"/>
  </p:normalViewPr>
  <p:slideViewPr>
    <p:cSldViewPr snapToGrid="0" snapToObjects="1">
      <p:cViewPr varScale="1">
        <p:scale>
          <a:sx n="152" d="100"/>
          <a:sy n="152" d="100"/>
        </p:scale>
        <p:origin x="784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F4FB157-D705-8F4E-80BC-9074296AA5AD}" type="datetimeFigureOut">
              <a:rPr lang="nl-NL" smtClean="0"/>
              <a:t>02-06-20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019C529-895A-954E-B017-248358C23C2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313828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019C529-895A-954E-B017-248358C23C2B}" type="slidenum">
              <a:rPr lang="nl-NL" smtClean="0"/>
              <a:t>7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123050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012AC57-D009-5245-A070-4D6CF8189CC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885C6423-E0EE-8542-A779-09FC33DA6DB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7A3BAB7F-44B3-AB4C-9483-CA2ED4FF5F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AD7140-8734-8144-B108-11FB0F8A8A74}" type="datetimeFigureOut">
              <a:rPr lang="nl-NL" smtClean="0"/>
              <a:t>02-06-20</a:t>
            </a:fld>
            <a:endParaRPr lang="nl-NL" dirty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B072D3F2-8DFB-BF47-AC09-4C595E4784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09E28E33-FE81-7B4C-8482-448BC64BF3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BBCB11-2360-C243-9795-61D0053AA65D}" type="slidenum">
              <a:rPr lang="nl-NL" smtClean="0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5483821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779EE28-6938-4244-8A8E-0877D32DC4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CBC27D7F-E121-6246-97FE-B795CDA7F9A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E6949373-DA5A-D240-8EF2-098D814A8E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AD7140-8734-8144-B108-11FB0F8A8A74}" type="datetimeFigureOut">
              <a:rPr lang="nl-NL" smtClean="0"/>
              <a:t>02-06-20</a:t>
            </a:fld>
            <a:endParaRPr lang="nl-NL" dirty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47E39F35-B9C1-2846-8418-110F1D9FCA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6EC72210-DD72-7946-878F-1F78E1B381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BBCB11-2360-C243-9795-61D0053AA65D}" type="slidenum">
              <a:rPr lang="nl-NL" smtClean="0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7969054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>
            <a:extLst>
              <a:ext uri="{FF2B5EF4-FFF2-40B4-BE49-F238E27FC236}">
                <a16:creationId xmlns:a16="http://schemas.microsoft.com/office/drawing/2014/main" id="{F3071C0E-2BEF-664C-89F2-B9A4D3FFABB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B773CC88-FC40-1445-AC6F-B071D4301EA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6E3563A7-3A5E-3746-B1E7-7234194AE6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AD7140-8734-8144-B108-11FB0F8A8A74}" type="datetimeFigureOut">
              <a:rPr lang="nl-NL" smtClean="0"/>
              <a:t>02-06-20</a:t>
            </a:fld>
            <a:endParaRPr lang="nl-NL" dirty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D0EFFAAB-FCA5-3747-B825-7400ECFE02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4BE1350F-F43D-E845-A852-C049C8195A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BBCB11-2360-C243-9795-61D0053AA65D}" type="slidenum">
              <a:rPr lang="nl-NL" smtClean="0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8442610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CA11103-A751-C247-99D8-5B4D2E70A2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2C459DB7-A21F-3643-BEE4-69B6B763432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A7F3466C-A90A-5B49-9DF0-5F4BC2C2E3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AD7140-8734-8144-B108-11FB0F8A8A74}" type="datetimeFigureOut">
              <a:rPr lang="nl-NL" smtClean="0"/>
              <a:t>02-06-20</a:t>
            </a:fld>
            <a:endParaRPr lang="nl-NL" dirty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149503FC-2AF8-B143-9853-D93393D122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FBF8EDC8-D73B-AA47-981D-3D86C221D7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BBCB11-2360-C243-9795-61D0053AA65D}" type="slidenum">
              <a:rPr lang="nl-NL" smtClean="0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1895198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BDDDAC5-8771-1145-AFC5-40E522DF80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72B3CE2D-EA1F-9146-A8EF-770D9C3B8D6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3ED6C42-E4EE-CB47-A386-05609C2E0D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AD7140-8734-8144-B108-11FB0F8A8A74}" type="datetimeFigureOut">
              <a:rPr lang="nl-NL" smtClean="0"/>
              <a:t>02-06-20</a:t>
            </a:fld>
            <a:endParaRPr lang="nl-NL" dirty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62FD11FF-AB40-EF40-919D-A371AFE8E3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66BC5B62-4D63-9849-91F7-4335312049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BBCB11-2360-C243-9795-61D0053AA65D}" type="slidenum">
              <a:rPr lang="nl-NL" smtClean="0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2507222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F4CE881-58AD-9A46-AE6C-1A3F323013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2835F4C3-17B3-A649-BB5F-B1EFD28890D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7FDEDA56-AAC9-C341-B75F-9E02036E5C5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86322CDC-1AC4-B44D-AFB1-E853A8C32D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AD7140-8734-8144-B108-11FB0F8A8A74}" type="datetimeFigureOut">
              <a:rPr lang="nl-NL" smtClean="0"/>
              <a:t>02-06-20</a:t>
            </a:fld>
            <a:endParaRPr lang="nl-NL" dirty="0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4A7DE039-04BC-1342-9283-1A8B0CCB55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7187CF78-EDBE-1C42-9988-00A791C7E3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BBCB11-2360-C243-9795-61D0053AA65D}" type="slidenum">
              <a:rPr lang="nl-NL" smtClean="0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7262040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83D63A4-8D09-7349-8A4D-816222604F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17E11D51-ACDE-5C40-839F-DA68D5AAA70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2D3D9039-B2A2-244F-B79F-BAEE28EC223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6ED2F1DB-63C8-6B4F-961B-8EC198F0488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C7C91CF1-2292-BF4B-9A10-24B0C964731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>
            <a:extLst>
              <a:ext uri="{FF2B5EF4-FFF2-40B4-BE49-F238E27FC236}">
                <a16:creationId xmlns:a16="http://schemas.microsoft.com/office/drawing/2014/main" id="{3D85113A-4A4F-0B45-98D2-2D6092945F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AD7140-8734-8144-B108-11FB0F8A8A74}" type="datetimeFigureOut">
              <a:rPr lang="nl-NL" smtClean="0"/>
              <a:t>02-06-20</a:t>
            </a:fld>
            <a:endParaRPr lang="nl-NL" dirty="0"/>
          </a:p>
        </p:txBody>
      </p:sp>
      <p:sp>
        <p:nvSpPr>
          <p:cNvPr id="8" name="Tijdelijke aanduiding voor voettekst 7">
            <a:extLst>
              <a:ext uri="{FF2B5EF4-FFF2-40B4-BE49-F238E27FC236}">
                <a16:creationId xmlns:a16="http://schemas.microsoft.com/office/drawing/2014/main" id="{9417E95D-CC14-B346-8BBF-1F8F704F37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id="{C5DE8263-D30C-4F41-B402-4976963351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BBCB11-2360-C243-9795-61D0053AA65D}" type="slidenum">
              <a:rPr lang="nl-NL" smtClean="0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8591890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68DC3D3-C85E-804B-9412-B906F00A33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3B19623E-E166-3A48-89EA-789A54F6B0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AD7140-8734-8144-B108-11FB0F8A8A74}" type="datetimeFigureOut">
              <a:rPr lang="nl-NL" smtClean="0"/>
              <a:t>02-06-20</a:t>
            </a:fld>
            <a:endParaRPr lang="nl-NL" dirty="0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C8748BC4-378C-2D40-AC7F-53D266E82F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B3AEADFC-8142-204A-AB6C-C6E4499A45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BBCB11-2360-C243-9795-61D0053AA65D}" type="slidenum">
              <a:rPr lang="nl-NL" smtClean="0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1733881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3775663B-F550-7E4F-8267-F44D9CF66D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AD7140-8734-8144-B108-11FB0F8A8A74}" type="datetimeFigureOut">
              <a:rPr lang="nl-NL" smtClean="0"/>
              <a:t>02-06-20</a:t>
            </a:fld>
            <a:endParaRPr lang="nl-NL" dirty="0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5C45D4D2-F804-6B45-930A-48F856C75F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2CF22E77-9725-E542-A051-57B6070083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BBCB11-2360-C243-9795-61D0053AA65D}" type="slidenum">
              <a:rPr lang="nl-NL" smtClean="0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7413343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489E1B9-5282-8F46-834D-EDFD7CFFE8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6BD2A4CB-AE93-C146-8003-4463BD9CE5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623400B1-2707-E947-B706-471CC4A4330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4072DC5D-8C85-C642-94DC-8525E85345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AD7140-8734-8144-B108-11FB0F8A8A74}" type="datetimeFigureOut">
              <a:rPr lang="nl-NL" smtClean="0"/>
              <a:t>02-06-20</a:t>
            </a:fld>
            <a:endParaRPr lang="nl-NL" dirty="0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2E3B1C34-577A-534E-95E5-D1771FB4A6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1762BCBF-2873-3640-A561-6688782818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BBCB11-2360-C243-9795-61D0053AA65D}" type="slidenum">
              <a:rPr lang="nl-NL" smtClean="0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7774293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7D6F8B3-AAD9-D142-A7C8-D934920729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06A8122D-74A5-A740-BA21-19A907130F8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 dirty="0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FF5EADEB-EF24-D548-BCCF-22AA655F2BA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20456745-7331-3E43-937B-B350D19FB5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AD7140-8734-8144-B108-11FB0F8A8A74}" type="datetimeFigureOut">
              <a:rPr lang="nl-NL" smtClean="0"/>
              <a:t>02-06-20</a:t>
            </a:fld>
            <a:endParaRPr lang="nl-NL" dirty="0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4A061D94-B82A-D941-B6CC-BC9FCACF92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075058E9-2F1C-A64A-A30F-8875DC63C0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BBCB11-2360-C243-9795-61D0053AA65D}" type="slidenum">
              <a:rPr lang="nl-NL" smtClean="0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2881478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F169E818-BFBB-294B-B488-BF34425AA8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6EB119D7-5884-6E49-B308-22E67C40488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CDD193A1-0B76-394E-A598-F969B7B7733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AD7140-8734-8144-B108-11FB0F8A8A74}" type="datetimeFigureOut">
              <a:rPr lang="nl-NL" smtClean="0"/>
              <a:t>02-06-20</a:t>
            </a:fld>
            <a:endParaRPr lang="nl-NL" dirty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F4611D49-E733-FE4D-9D6F-92DBE697B10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5180490F-5366-BF41-AE7F-519061EFE51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BBCB11-2360-C243-9795-61D0053AA65D}" type="slidenum">
              <a:rPr lang="nl-NL" smtClean="0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0097109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tif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tif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tif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tif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 descr="Afbeelding met persoon, binnen, mensen, plafond&#10;&#10;Automatisch gegenereerde beschrijving">
            <a:extLst>
              <a:ext uri="{FF2B5EF4-FFF2-40B4-BE49-F238E27FC236}">
                <a16:creationId xmlns:a16="http://schemas.microsoft.com/office/drawing/2014/main" id="{5A1C6144-72D4-6544-BB23-8A9F9DFB098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10" name="Freeform 5">
            <a:extLst>
              <a:ext uri="{FF2B5EF4-FFF2-40B4-BE49-F238E27FC236}">
                <a16:creationId xmlns:a16="http://schemas.microsoft.com/office/drawing/2014/main" id="{87CC2527-562A-4F69-B487-4371E5B243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7488621" y="2277613"/>
            <a:ext cx="4703379" cy="4580387"/>
          </a:xfrm>
          <a:custGeom>
            <a:avLst/>
            <a:gdLst>
              <a:gd name="T0" fmla="*/ 1333 w 1333"/>
              <a:gd name="T1" fmla="*/ 1031 h 1298"/>
              <a:gd name="T2" fmla="*/ 1333 w 1333"/>
              <a:gd name="T3" fmla="*/ 380 h 1298"/>
              <a:gd name="T4" fmla="*/ 706 w 1333"/>
              <a:gd name="T5" fmla="*/ 0 h 1298"/>
              <a:gd name="T6" fmla="*/ 0 w 1333"/>
              <a:gd name="T7" fmla="*/ 706 h 1298"/>
              <a:gd name="T8" fmla="*/ 323 w 1333"/>
              <a:gd name="T9" fmla="*/ 1298 h 1298"/>
              <a:gd name="T10" fmla="*/ 1090 w 1333"/>
              <a:gd name="T11" fmla="*/ 1298 h 1298"/>
              <a:gd name="T12" fmla="*/ 1333 w 1333"/>
              <a:gd name="T13" fmla="*/ 1031 h 12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33" h="1298">
                <a:moveTo>
                  <a:pt x="1333" y="1031"/>
                </a:moveTo>
                <a:cubicBezTo>
                  <a:pt x="1333" y="380"/>
                  <a:pt x="1333" y="380"/>
                  <a:pt x="1333" y="380"/>
                </a:cubicBezTo>
                <a:cubicBezTo>
                  <a:pt x="1215" y="154"/>
                  <a:pt x="979" y="0"/>
                  <a:pt x="706" y="0"/>
                </a:cubicBezTo>
                <a:cubicBezTo>
                  <a:pt x="317" y="0"/>
                  <a:pt x="0" y="316"/>
                  <a:pt x="0" y="706"/>
                </a:cubicBezTo>
                <a:cubicBezTo>
                  <a:pt x="0" y="954"/>
                  <a:pt x="129" y="1172"/>
                  <a:pt x="323" y="1298"/>
                </a:cubicBezTo>
                <a:cubicBezTo>
                  <a:pt x="1090" y="1298"/>
                  <a:pt x="1090" y="1298"/>
                  <a:pt x="1090" y="1298"/>
                </a:cubicBezTo>
                <a:cubicBezTo>
                  <a:pt x="1193" y="1232"/>
                  <a:pt x="1276" y="1140"/>
                  <a:pt x="1333" y="1031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 w="50800" cap="sq" cmpd="dbl">
            <a:noFill/>
            <a:miter lim="800000"/>
          </a:ln>
          <a:effectLst/>
        </p:spPr>
        <p:txBody>
          <a:bodyPr vert="horz" lIns="91440" tIns="45720" rIns="91440" bIns="45720" rtlCol="0" anchor="t">
            <a:normAutofit/>
          </a:bodyPr>
          <a:lstStyle/>
          <a:p>
            <a:pPr algn="ctr"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</a:pPr>
            <a:endParaRPr lang="en-US" sz="1600" cap="all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83D43849-70DE-D140-B0B9-DE1D4AB0141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022021" y="3231931"/>
            <a:ext cx="3852041" cy="1834056"/>
          </a:xfrm>
        </p:spPr>
        <p:txBody>
          <a:bodyPr>
            <a:normAutofit/>
          </a:bodyPr>
          <a:lstStyle/>
          <a:p>
            <a:r>
              <a:rPr lang="nl-NL" sz="4000" dirty="0"/>
              <a:t>Verslag </a:t>
            </a:r>
            <a:br>
              <a:rPr lang="nl-NL" sz="4000" dirty="0"/>
            </a:br>
            <a:r>
              <a:rPr lang="nl-NL" sz="4000" dirty="0"/>
              <a:t>informatieavond Duivendaal 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4A8CADAC-21E8-6049-B1DA-1F077229D44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782910" y="5242675"/>
            <a:ext cx="4330262" cy="683284"/>
          </a:xfrm>
        </p:spPr>
        <p:txBody>
          <a:bodyPr>
            <a:normAutofit/>
          </a:bodyPr>
          <a:lstStyle/>
          <a:p>
            <a:r>
              <a:rPr lang="nl-NL" sz="2000" dirty="0"/>
              <a:t>28 januari 2020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BCDAEC91-5BCE-4B55-9CC0-43EF94CB73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480331" y="5123793"/>
            <a:ext cx="935420" cy="0"/>
          </a:xfrm>
          <a:prstGeom prst="line">
            <a:avLst/>
          </a:prstGeom>
          <a:ln w="25400" cap="sq">
            <a:solidFill>
              <a:schemeClr val="tx1">
                <a:lumMod val="85000"/>
                <a:lumOff val="15000"/>
              </a:schemeClr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790849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DC326B63-A8E9-4861-BBDF-59E70DF669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9619" y="598338"/>
            <a:ext cx="4558309" cy="5005809"/>
          </a:xfrm>
        </p:spPr>
        <p:txBody>
          <a:bodyPr anchor="t">
            <a:normAutofit/>
          </a:bodyPr>
          <a:lstStyle/>
          <a:p>
            <a:pPr marL="0" indent="0">
              <a:buNone/>
            </a:pPr>
            <a:r>
              <a:rPr lang="nl-NL" sz="1100" dirty="0"/>
              <a:t>SCENARIO 1</a:t>
            </a:r>
          </a:p>
          <a:p>
            <a:pPr marL="0" indent="0">
              <a:buNone/>
            </a:pPr>
            <a:endParaRPr lang="nl-NL" sz="1100" dirty="0"/>
          </a:p>
          <a:p>
            <a:pPr marL="0" indent="0">
              <a:buNone/>
            </a:pPr>
            <a:r>
              <a:rPr lang="nl-NL" sz="1100" dirty="0"/>
              <a:t>Minder enthousiast</a:t>
            </a:r>
          </a:p>
          <a:p>
            <a:r>
              <a:rPr lang="nl-NL" sz="1100" dirty="0"/>
              <a:t>Te </a:t>
            </a:r>
            <a:r>
              <a:rPr lang="nl-NL" sz="1100" dirty="0" err="1"/>
              <a:t>blokkerig</a:t>
            </a:r>
            <a:r>
              <a:rPr lang="nl-NL" sz="1100" dirty="0"/>
              <a:t>, geen lucht en saai</a:t>
            </a:r>
          </a:p>
          <a:p>
            <a:r>
              <a:rPr lang="nl-NL" sz="1100" dirty="0"/>
              <a:t>Hotel te dicht op Lawickse Allee</a:t>
            </a:r>
          </a:p>
          <a:p>
            <a:r>
              <a:rPr lang="nl-NL" sz="1100" dirty="0"/>
              <a:t>Massale bouw langs Costerweg </a:t>
            </a:r>
          </a:p>
          <a:p>
            <a:r>
              <a:rPr lang="nl-NL" sz="1100" dirty="0"/>
              <a:t>Hoek </a:t>
            </a:r>
            <a:r>
              <a:rPr lang="nl-NL" sz="1100" dirty="0" err="1"/>
              <a:t>Costwerweg</a:t>
            </a:r>
            <a:r>
              <a:rPr lang="nl-NL" sz="1100" dirty="0"/>
              <a:t> – Plantsoen: gebouw breed en saai</a:t>
            </a:r>
          </a:p>
          <a:p>
            <a:r>
              <a:rPr lang="nl-NL" sz="1100" dirty="0"/>
              <a:t>Brug graag aan kant Hoogvliet</a:t>
            </a:r>
          </a:p>
          <a:p>
            <a:r>
              <a:rPr lang="nl-NL" sz="1100" dirty="0"/>
              <a:t>Veel bomen gaan verloren</a:t>
            </a:r>
          </a:p>
          <a:p>
            <a:r>
              <a:rPr lang="nl-NL" sz="1100" dirty="0"/>
              <a:t>Te gesloten aan alle zijden</a:t>
            </a:r>
          </a:p>
          <a:p>
            <a:pPr marL="0" indent="0">
              <a:buNone/>
            </a:pPr>
            <a:endParaRPr lang="nl-NL" sz="1100" dirty="0"/>
          </a:p>
          <a:p>
            <a:pPr marL="0" indent="0">
              <a:buNone/>
            </a:pPr>
            <a:r>
              <a:rPr lang="nl-NL" sz="1100" dirty="0"/>
              <a:t>Enthousiast</a:t>
            </a:r>
          </a:p>
          <a:p>
            <a:r>
              <a:rPr lang="nl-NL" sz="1100" dirty="0" err="1"/>
              <a:t>Wallenpad</a:t>
            </a:r>
            <a:r>
              <a:rPr lang="nl-NL" sz="1100" dirty="0"/>
              <a:t> mooie oplossing</a:t>
            </a:r>
          </a:p>
          <a:p>
            <a:endParaRPr lang="en-US" sz="1500" dirty="0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C99A8FB7-A79B-4BC9-9D56-B79587F6AA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804761" y="2650637"/>
            <a:ext cx="3118104" cy="3118104"/>
          </a:xfrm>
          <a:prstGeom prst="ellipse">
            <a:avLst/>
          </a:pr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B23893E2-3349-46D7-A7AA-B9E447957F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996859" y="0"/>
            <a:ext cx="4198060" cy="3650200"/>
          </a:xfrm>
          <a:custGeom>
            <a:avLst/>
            <a:gdLst>
              <a:gd name="connsiteX0" fmla="*/ 262846 w 4198060"/>
              <a:gd name="connsiteY0" fmla="*/ 0 h 3650200"/>
              <a:gd name="connsiteX1" fmla="*/ 4198060 w 4198060"/>
              <a:gd name="connsiteY1" fmla="*/ 0 h 3650200"/>
              <a:gd name="connsiteX2" fmla="*/ 4198060 w 4198060"/>
              <a:gd name="connsiteY2" fmla="*/ 3021648 h 3650200"/>
              <a:gd name="connsiteX3" fmla="*/ 4142653 w 4198060"/>
              <a:gd name="connsiteY3" fmla="*/ 3072005 h 3650200"/>
              <a:gd name="connsiteX4" fmla="*/ 2532040 w 4198060"/>
              <a:gd name="connsiteY4" fmla="*/ 3650200 h 3650200"/>
              <a:gd name="connsiteX5" fmla="*/ 0 w 4198060"/>
              <a:gd name="connsiteY5" fmla="*/ 1118160 h 3650200"/>
              <a:gd name="connsiteX6" fmla="*/ 198981 w 4198060"/>
              <a:gd name="connsiteY6" fmla="*/ 132576 h 3650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98060" h="3650200">
                <a:moveTo>
                  <a:pt x="262846" y="0"/>
                </a:moveTo>
                <a:lnTo>
                  <a:pt x="4198060" y="0"/>
                </a:lnTo>
                <a:lnTo>
                  <a:pt x="4198060" y="3021648"/>
                </a:lnTo>
                <a:lnTo>
                  <a:pt x="4142653" y="3072005"/>
                </a:lnTo>
                <a:cubicBezTo>
                  <a:pt x="3704967" y="3433216"/>
                  <a:pt x="3143843" y="3650200"/>
                  <a:pt x="2532040" y="3650200"/>
                </a:cubicBezTo>
                <a:cubicBezTo>
                  <a:pt x="1133633" y="3650200"/>
                  <a:pt x="0" y="2516567"/>
                  <a:pt x="0" y="1118160"/>
                </a:cubicBezTo>
                <a:cubicBezTo>
                  <a:pt x="0" y="768558"/>
                  <a:pt x="70852" y="435505"/>
                  <a:pt x="198981" y="132576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8" name="Afbeelding 7" descr="Afbeelding met binnen, tafel, papier, veel&#10;&#10;Automatisch gegenereerde beschrijving">
            <a:extLst>
              <a:ext uri="{FF2B5EF4-FFF2-40B4-BE49-F238E27FC236}">
                <a16:creationId xmlns:a16="http://schemas.microsoft.com/office/drawing/2014/main" id="{C886AE06-A4B0-284F-A919-1F6C54728BD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4"/>
          <a:stretch/>
        </p:blipFill>
        <p:spPr>
          <a:xfrm>
            <a:off x="5969353" y="2815228"/>
            <a:ext cx="2788920" cy="2788920"/>
          </a:xfrm>
          <a:custGeom>
            <a:avLst/>
            <a:gdLst>
              <a:gd name="connsiteX0" fmla="*/ 1440180 w 2880360"/>
              <a:gd name="connsiteY0" fmla="*/ 0 h 2880360"/>
              <a:gd name="connsiteX1" fmla="*/ 2880360 w 2880360"/>
              <a:gd name="connsiteY1" fmla="*/ 1440180 h 2880360"/>
              <a:gd name="connsiteX2" fmla="*/ 1440180 w 2880360"/>
              <a:gd name="connsiteY2" fmla="*/ 2880360 h 2880360"/>
              <a:gd name="connsiteX3" fmla="*/ 0 w 2880360"/>
              <a:gd name="connsiteY3" fmla="*/ 1440180 h 2880360"/>
              <a:gd name="connsiteX4" fmla="*/ 1440180 w 2880360"/>
              <a:gd name="connsiteY4" fmla="*/ 0 h 28803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80360" h="2880360">
                <a:moveTo>
                  <a:pt x="1440180" y="0"/>
                </a:moveTo>
                <a:cubicBezTo>
                  <a:pt x="2235569" y="0"/>
                  <a:pt x="2880360" y="644791"/>
                  <a:pt x="2880360" y="1440180"/>
                </a:cubicBezTo>
                <a:cubicBezTo>
                  <a:pt x="2880360" y="2235569"/>
                  <a:pt x="2235569" y="2880360"/>
                  <a:pt x="1440180" y="2880360"/>
                </a:cubicBezTo>
                <a:cubicBezTo>
                  <a:pt x="644791" y="2880360"/>
                  <a:pt x="0" y="2235569"/>
                  <a:pt x="0" y="1440180"/>
                </a:cubicBezTo>
                <a:cubicBezTo>
                  <a:pt x="0" y="644791"/>
                  <a:pt x="644791" y="0"/>
                  <a:pt x="1440180" y="0"/>
                </a:cubicBezTo>
                <a:close/>
              </a:path>
            </a:pathLst>
          </a:custGeom>
        </p:spPr>
      </p:pic>
      <p:pic>
        <p:nvPicPr>
          <p:cNvPr id="6" name="Tijdelijke aanduiding voor inhoud 5" descr="Afbeelding met tafel, persoon, binnen, papier&#10;&#10;Automatisch gegenereerde beschrijving">
            <a:extLst>
              <a:ext uri="{FF2B5EF4-FFF2-40B4-BE49-F238E27FC236}">
                <a16:creationId xmlns:a16="http://schemas.microsoft.com/office/drawing/2014/main" id="{E43DC87A-4308-A849-BDE8-FEDF5F7B9ED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160603" y="2"/>
            <a:ext cx="4034316" cy="3486455"/>
          </a:xfrm>
          <a:custGeom>
            <a:avLst/>
            <a:gdLst>
              <a:gd name="connsiteX0" fmla="*/ 280681 w 4034316"/>
              <a:gd name="connsiteY0" fmla="*/ 0 h 3486455"/>
              <a:gd name="connsiteX1" fmla="*/ 4034316 w 4034316"/>
              <a:gd name="connsiteY1" fmla="*/ 0 h 3486455"/>
              <a:gd name="connsiteX2" fmla="*/ 4034316 w 4034316"/>
              <a:gd name="connsiteY2" fmla="*/ 2800630 h 3486455"/>
              <a:gd name="connsiteX3" fmla="*/ 3874752 w 4034316"/>
              <a:gd name="connsiteY3" fmla="*/ 2945652 h 3486455"/>
              <a:gd name="connsiteX4" fmla="*/ 2368296 w 4034316"/>
              <a:gd name="connsiteY4" fmla="*/ 3486455 h 3486455"/>
              <a:gd name="connsiteX5" fmla="*/ 0 w 4034316"/>
              <a:gd name="connsiteY5" fmla="*/ 1118159 h 3486455"/>
              <a:gd name="connsiteX6" fmla="*/ 186113 w 4034316"/>
              <a:gd name="connsiteY6" fmla="*/ 196311 h 34864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034316" h="3486455">
                <a:moveTo>
                  <a:pt x="280681" y="0"/>
                </a:moveTo>
                <a:lnTo>
                  <a:pt x="4034316" y="0"/>
                </a:lnTo>
                <a:lnTo>
                  <a:pt x="4034316" y="2800630"/>
                </a:lnTo>
                <a:lnTo>
                  <a:pt x="3874752" y="2945652"/>
                </a:lnTo>
                <a:cubicBezTo>
                  <a:pt x="3465371" y="3283503"/>
                  <a:pt x="2940535" y="3486455"/>
                  <a:pt x="2368296" y="3486455"/>
                </a:cubicBezTo>
                <a:cubicBezTo>
                  <a:pt x="1060322" y="3486455"/>
                  <a:pt x="0" y="2426133"/>
                  <a:pt x="0" y="1118159"/>
                </a:cubicBezTo>
                <a:cubicBezTo>
                  <a:pt x="0" y="791166"/>
                  <a:pt x="66270" y="479650"/>
                  <a:pt x="186113" y="196311"/>
                </a:cubicBezTo>
                <a:close/>
              </a:path>
            </a:pathLst>
          </a:custGeom>
        </p:spPr>
      </p:pic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2B7592FE-10D1-4664-B623-353F47C8DF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888132" y="4032250"/>
            <a:ext cx="3303868" cy="2825750"/>
          </a:xfrm>
          <a:custGeom>
            <a:avLst/>
            <a:gdLst>
              <a:gd name="connsiteX0" fmla="*/ 1888600 w 3303868"/>
              <a:gd name="connsiteY0" fmla="*/ 0 h 2825750"/>
              <a:gd name="connsiteX1" fmla="*/ 3224042 w 3303868"/>
              <a:gd name="connsiteY1" fmla="*/ 553158 h 2825750"/>
              <a:gd name="connsiteX2" fmla="*/ 3303868 w 3303868"/>
              <a:gd name="connsiteY2" fmla="*/ 640989 h 2825750"/>
              <a:gd name="connsiteX3" fmla="*/ 3303868 w 3303868"/>
              <a:gd name="connsiteY3" fmla="*/ 2825750 h 2825750"/>
              <a:gd name="connsiteX4" fmla="*/ 250380 w 3303868"/>
              <a:gd name="connsiteY4" fmla="*/ 2825750 h 2825750"/>
              <a:gd name="connsiteX5" fmla="*/ 227944 w 3303868"/>
              <a:gd name="connsiteY5" fmla="*/ 2788819 h 2825750"/>
              <a:gd name="connsiteX6" fmla="*/ 0 w 3303868"/>
              <a:gd name="connsiteY6" fmla="*/ 1888600 h 2825750"/>
              <a:gd name="connsiteX7" fmla="*/ 1888600 w 3303868"/>
              <a:gd name="connsiteY7" fmla="*/ 0 h 2825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303868" h="2825750">
                <a:moveTo>
                  <a:pt x="1888600" y="0"/>
                </a:moveTo>
                <a:cubicBezTo>
                  <a:pt x="2410123" y="0"/>
                  <a:pt x="2882273" y="211389"/>
                  <a:pt x="3224042" y="553158"/>
                </a:cubicBezTo>
                <a:lnTo>
                  <a:pt x="3303868" y="640989"/>
                </a:lnTo>
                <a:lnTo>
                  <a:pt x="3303868" y="2825750"/>
                </a:lnTo>
                <a:lnTo>
                  <a:pt x="250380" y="2825750"/>
                </a:lnTo>
                <a:lnTo>
                  <a:pt x="227944" y="2788819"/>
                </a:lnTo>
                <a:cubicBezTo>
                  <a:pt x="82574" y="2521217"/>
                  <a:pt x="0" y="2214552"/>
                  <a:pt x="0" y="1888600"/>
                </a:cubicBezTo>
                <a:cubicBezTo>
                  <a:pt x="0" y="845555"/>
                  <a:pt x="845555" y="0"/>
                  <a:pt x="1888600" y="0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BCB1AD7C-8479-1644-94AD-A7B1864CA68F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4"/>
          <a:stretch/>
        </p:blipFill>
        <p:spPr>
          <a:xfrm>
            <a:off x="9053088" y="4197217"/>
            <a:ext cx="3138912" cy="2660795"/>
          </a:xfrm>
          <a:custGeom>
            <a:avLst/>
            <a:gdLst>
              <a:gd name="connsiteX0" fmla="*/ 1723644 w 3138912"/>
              <a:gd name="connsiteY0" fmla="*/ 0 h 2660795"/>
              <a:gd name="connsiteX1" fmla="*/ 3053691 w 3138912"/>
              <a:gd name="connsiteY1" fmla="*/ 627247 h 2660795"/>
              <a:gd name="connsiteX2" fmla="*/ 3138912 w 3138912"/>
              <a:gd name="connsiteY2" fmla="*/ 741211 h 2660795"/>
              <a:gd name="connsiteX3" fmla="*/ 3138912 w 3138912"/>
              <a:gd name="connsiteY3" fmla="*/ 2660795 h 2660795"/>
              <a:gd name="connsiteX4" fmla="*/ 278239 w 3138912"/>
              <a:gd name="connsiteY4" fmla="*/ 2660795 h 2660795"/>
              <a:gd name="connsiteX5" fmla="*/ 208035 w 3138912"/>
              <a:gd name="connsiteY5" fmla="*/ 2545235 h 2660795"/>
              <a:gd name="connsiteX6" fmla="*/ 0 w 3138912"/>
              <a:gd name="connsiteY6" fmla="*/ 1723644 h 2660795"/>
              <a:gd name="connsiteX7" fmla="*/ 1723644 w 3138912"/>
              <a:gd name="connsiteY7" fmla="*/ 0 h 26607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138912" h="2660795">
                <a:moveTo>
                  <a:pt x="1723644" y="0"/>
                </a:moveTo>
                <a:cubicBezTo>
                  <a:pt x="2259111" y="0"/>
                  <a:pt x="2737550" y="244172"/>
                  <a:pt x="3053691" y="627247"/>
                </a:cubicBezTo>
                <a:lnTo>
                  <a:pt x="3138912" y="741211"/>
                </a:lnTo>
                <a:lnTo>
                  <a:pt x="3138912" y="2660795"/>
                </a:lnTo>
                <a:lnTo>
                  <a:pt x="278239" y="2660795"/>
                </a:lnTo>
                <a:lnTo>
                  <a:pt x="208035" y="2545235"/>
                </a:lnTo>
                <a:cubicBezTo>
                  <a:pt x="75362" y="2301006"/>
                  <a:pt x="0" y="2021126"/>
                  <a:pt x="0" y="1723644"/>
                </a:cubicBezTo>
                <a:cubicBezTo>
                  <a:pt x="0" y="771702"/>
                  <a:pt x="771702" y="0"/>
                  <a:pt x="1723644" y="0"/>
                </a:cubicBezTo>
                <a:close/>
              </a:path>
            </a:pathLst>
          </a:custGeom>
        </p:spPr>
      </p:pic>
      <p:sp>
        <p:nvSpPr>
          <p:cNvPr id="14" name="Content Placeholder 9">
            <a:extLst>
              <a:ext uri="{FF2B5EF4-FFF2-40B4-BE49-F238E27FC236}">
                <a16:creationId xmlns:a16="http://schemas.microsoft.com/office/drawing/2014/main" id="{8CB62A58-A166-6F48-ACFF-B2D8CC4E1F21}"/>
              </a:ext>
            </a:extLst>
          </p:cNvPr>
          <p:cNvSpPr txBox="1">
            <a:spLocks/>
          </p:cNvSpPr>
          <p:nvPr/>
        </p:nvSpPr>
        <p:spPr>
          <a:xfrm>
            <a:off x="797610" y="5692905"/>
            <a:ext cx="4558309" cy="98116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200" dirty="0" err="1"/>
              <a:t>Conclusie</a:t>
            </a:r>
            <a:r>
              <a:rPr lang="en-US" sz="1200" dirty="0"/>
              <a:t>:</a:t>
            </a:r>
            <a:br>
              <a:rPr lang="en-US" sz="1200" dirty="0"/>
            </a:br>
            <a:r>
              <a:rPr lang="en-US" sz="1200" dirty="0" err="1"/>
              <a:t>dit</a:t>
            </a:r>
            <a:r>
              <a:rPr lang="en-US" sz="1200" dirty="0"/>
              <a:t> scenario </a:t>
            </a:r>
            <a:r>
              <a:rPr lang="en-US" sz="1200" dirty="0" err="1"/>
              <a:t>werd</a:t>
            </a:r>
            <a:r>
              <a:rPr lang="en-US" sz="1200" dirty="0"/>
              <a:t> minder </a:t>
            </a:r>
            <a:r>
              <a:rPr lang="en-US" sz="1200" dirty="0" err="1"/>
              <a:t>goed</a:t>
            </a:r>
            <a:r>
              <a:rPr lang="en-US" sz="1200" dirty="0"/>
              <a:t> </a:t>
            </a:r>
            <a:r>
              <a:rPr lang="en-US" sz="1200" dirty="0" err="1"/>
              <a:t>beoordeeld</a:t>
            </a:r>
            <a:r>
              <a:rPr lang="en-US" sz="1200" dirty="0"/>
              <a:t>, </a:t>
            </a:r>
            <a:r>
              <a:rPr lang="en-US" sz="1200" dirty="0" err="1"/>
              <a:t>te</a:t>
            </a:r>
            <a:r>
              <a:rPr lang="en-US" sz="1200" dirty="0"/>
              <a:t> </a:t>
            </a:r>
            <a:r>
              <a:rPr lang="en-US" sz="1200" dirty="0" err="1"/>
              <a:t>veel</a:t>
            </a:r>
            <a:r>
              <a:rPr lang="en-US" sz="1200" dirty="0"/>
              <a:t> </a:t>
            </a:r>
            <a:r>
              <a:rPr lang="en-US" sz="1200" dirty="0" err="1"/>
              <a:t>bebouwing</a:t>
            </a:r>
            <a:r>
              <a:rPr lang="en-US" sz="1200" dirty="0"/>
              <a:t> </a:t>
            </a:r>
            <a:r>
              <a:rPr lang="en-US" sz="1200" dirty="0" err="1"/>
              <a:t>aan</a:t>
            </a:r>
            <a:r>
              <a:rPr lang="en-US" sz="1200" dirty="0"/>
              <a:t> </a:t>
            </a:r>
            <a:r>
              <a:rPr lang="en-US" sz="1200" dirty="0" err="1"/>
              <a:t>elkaar</a:t>
            </a:r>
            <a:r>
              <a:rPr lang="en-US" sz="1200" dirty="0"/>
              <a:t> </a:t>
            </a:r>
            <a:r>
              <a:rPr lang="en-US" sz="1200" dirty="0" err="1"/>
              <a:t>en</a:t>
            </a:r>
            <a:r>
              <a:rPr lang="en-US" sz="1200" dirty="0"/>
              <a:t> </a:t>
            </a:r>
            <a:r>
              <a:rPr lang="en-US" sz="1200" dirty="0" err="1"/>
              <a:t>saai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49512146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Oval 14">
            <a:extLst>
              <a:ext uri="{FF2B5EF4-FFF2-40B4-BE49-F238E27FC236}">
                <a16:creationId xmlns:a16="http://schemas.microsoft.com/office/drawing/2014/main" id="{C99A8FB7-A79B-4BC9-9D56-B79587F6AA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804761" y="2650637"/>
            <a:ext cx="3118104" cy="3118104"/>
          </a:xfrm>
          <a:prstGeom prst="ellipse">
            <a:avLst/>
          </a:pr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B23893E2-3349-46D7-A7AA-B9E447957F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996859" y="0"/>
            <a:ext cx="4198060" cy="3650200"/>
          </a:xfrm>
          <a:custGeom>
            <a:avLst/>
            <a:gdLst>
              <a:gd name="connsiteX0" fmla="*/ 262846 w 4198060"/>
              <a:gd name="connsiteY0" fmla="*/ 0 h 3650200"/>
              <a:gd name="connsiteX1" fmla="*/ 4198060 w 4198060"/>
              <a:gd name="connsiteY1" fmla="*/ 0 h 3650200"/>
              <a:gd name="connsiteX2" fmla="*/ 4198060 w 4198060"/>
              <a:gd name="connsiteY2" fmla="*/ 3021648 h 3650200"/>
              <a:gd name="connsiteX3" fmla="*/ 4142653 w 4198060"/>
              <a:gd name="connsiteY3" fmla="*/ 3072005 h 3650200"/>
              <a:gd name="connsiteX4" fmla="*/ 2532040 w 4198060"/>
              <a:gd name="connsiteY4" fmla="*/ 3650200 h 3650200"/>
              <a:gd name="connsiteX5" fmla="*/ 0 w 4198060"/>
              <a:gd name="connsiteY5" fmla="*/ 1118160 h 3650200"/>
              <a:gd name="connsiteX6" fmla="*/ 198981 w 4198060"/>
              <a:gd name="connsiteY6" fmla="*/ 132576 h 3650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98060" h="3650200">
                <a:moveTo>
                  <a:pt x="262846" y="0"/>
                </a:moveTo>
                <a:lnTo>
                  <a:pt x="4198060" y="0"/>
                </a:lnTo>
                <a:lnTo>
                  <a:pt x="4198060" y="3021648"/>
                </a:lnTo>
                <a:lnTo>
                  <a:pt x="4142653" y="3072005"/>
                </a:lnTo>
                <a:cubicBezTo>
                  <a:pt x="3704967" y="3433216"/>
                  <a:pt x="3143843" y="3650200"/>
                  <a:pt x="2532040" y="3650200"/>
                </a:cubicBezTo>
                <a:cubicBezTo>
                  <a:pt x="1133633" y="3650200"/>
                  <a:pt x="0" y="2516567"/>
                  <a:pt x="0" y="1118160"/>
                </a:cubicBezTo>
                <a:cubicBezTo>
                  <a:pt x="0" y="768558"/>
                  <a:pt x="70852" y="435505"/>
                  <a:pt x="198981" y="132576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8" name="Afbeelding 7" descr="Afbeelding met binnen, persoon, tafel, zitten&#10;&#10;Automatisch gegenereerde beschrijving">
            <a:extLst>
              <a:ext uri="{FF2B5EF4-FFF2-40B4-BE49-F238E27FC236}">
                <a16:creationId xmlns:a16="http://schemas.microsoft.com/office/drawing/2014/main" id="{B790CA31-DEAC-794A-97C2-4DDB8712923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4"/>
          <a:stretch/>
        </p:blipFill>
        <p:spPr>
          <a:xfrm>
            <a:off x="5969353" y="2815228"/>
            <a:ext cx="2788920" cy="2788920"/>
          </a:xfrm>
          <a:custGeom>
            <a:avLst/>
            <a:gdLst>
              <a:gd name="connsiteX0" fmla="*/ 1440180 w 2880360"/>
              <a:gd name="connsiteY0" fmla="*/ 0 h 2880360"/>
              <a:gd name="connsiteX1" fmla="*/ 2880360 w 2880360"/>
              <a:gd name="connsiteY1" fmla="*/ 1440180 h 2880360"/>
              <a:gd name="connsiteX2" fmla="*/ 1440180 w 2880360"/>
              <a:gd name="connsiteY2" fmla="*/ 2880360 h 2880360"/>
              <a:gd name="connsiteX3" fmla="*/ 0 w 2880360"/>
              <a:gd name="connsiteY3" fmla="*/ 1440180 h 2880360"/>
              <a:gd name="connsiteX4" fmla="*/ 1440180 w 2880360"/>
              <a:gd name="connsiteY4" fmla="*/ 0 h 28803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80360" h="2880360">
                <a:moveTo>
                  <a:pt x="1440180" y="0"/>
                </a:moveTo>
                <a:cubicBezTo>
                  <a:pt x="2235569" y="0"/>
                  <a:pt x="2880360" y="644791"/>
                  <a:pt x="2880360" y="1440180"/>
                </a:cubicBezTo>
                <a:cubicBezTo>
                  <a:pt x="2880360" y="2235569"/>
                  <a:pt x="2235569" y="2880360"/>
                  <a:pt x="1440180" y="2880360"/>
                </a:cubicBezTo>
                <a:cubicBezTo>
                  <a:pt x="644791" y="2880360"/>
                  <a:pt x="0" y="2235569"/>
                  <a:pt x="0" y="1440180"/>
                </a:cubicBezTo>
                <a:cubicBezTo>
                  <a:pt x="0" y="644791"/>
                  <a:pt x="644791" y="0"/>
                  <a:pt x="1440180" y="0"/>
                </a:cubicBezTo>
                <a:close/>
              </a:path>
            </a:pathLst>
          </a:custGeom>
        </p:spPr>
      </p:pic>
      <p:pic>
        <p:nvPicPr>
          <p:cNvPr id="6" name="Tijdelijke aanduiding voor inhoud 5" descr="Afbeelding met tafel, veel, computer, verschillend&#10;&#10;Automatisch gegenereerde beschrijving">
            <a:extLst>
              <a:ext uri="{FF2B5EF4-FFF2-40B4-BE49-F238E27FC236}">
                <a16:creationId xmlns:a16="http://schemas.microsoft.com/office/drawing/2014/main" id="{863026FD-6937-6546-919D-BA0F13A60E8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160603" y="2"/>
            <a:ext cx="4034316" cy="3486455"/>
          </a:xfrm>
          <a:custGeom>
            <a:avLst/>
            <a:gdLst>
              <a:gd name="connsiteX0" fmla="*/ 280681 w 4034316"/>
              <a:gd name="connsiteY0" fmla="*/ 0 h 3486455"/>
              <a:gd name="connsiteX1" fmla="*/ 4034316 w 4034316"/>
              <a:gd name="connsiteY1" fmla="*/ 0 h 3486455"/>
              <a:gd name="connsiteX2" fmla="*/ 4034316 w 4034316"/>
              <a:gd name="connsiteY2" fmla="*/ 2800630 h 3486455"/>
              <a:gd name="connsiteX3" fmla="*/ 3874752 w 4034316"/>
              <a:gd name="connsiteY3" fmla="*/ 2945652 h 3486455"/>
              <a:gd name="connsiteX4" fmla="*/ 2368296 w 4034316"/>
              <a:gd name="connsiteY4" fmla="*/ 3486455 h 3486455"/>
              <a:gd name="connsiteX5" fmla="*/ 0 w 4034316"/>
              <a:gd name="connsiteY5" fmla="*/ 1118159 h 3486455"/>
              <a:gd name="connsiteX6" fmla="*/ 186113 w 4034316"/>
              <a:gd name="connsiteY6" fmla="*/ 196311 h 34864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034316" h="3486455">
                <a:moveTo>
                  <a:pt x="280681" y="0"/>
                </a:moveTo>
                <a:lnTo>
                  <a:pt x="4034316" y="0"/>
                </a:lnTo>
                <a:lnTo>
                  <a:pt x="4034316" y="2800630"/>
                </a:lnTo>
                <a:lnTo>
                  <a:pt x="3874752" y="2945652"/>
                </a:lnTo>
                <a:cubicBezTo>
                  <a:pt x="3465371" y="3283503"/>
                  <a:pt x="2940535" y="3486455"/>
                  <a:pt x="2368296" y="3486455"/>
                </a:cubicBezTo>
                <a:cubicBezTo>
                  <a:pt x="1060322" y="3486455"/>
                  <a:pt x="0" y="2426133"/>
                  <a:pt x="0" y="1118159"/>
                </a:cubicBezTo>
                <a:cubicBezTo>
                  <a:pt x="0" y="791166"/>
                  <a:pt x="66270" y="479650"/>
                  <a:pt x="186113" y="196311"/>
                </a:cubicBezTo>
                <a:close/>
              </a:path>
            </a:pathLst>
          </a:custGeom>
        </p:spPr>
      </p:pic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2B7592FE-10D1-4664-B623-353F47C8DF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888132" y="4032250"/>
            <a:ext cx="3303868" cy="2825750"/>
          </a:xfrm>
          <a:custGeom>
            <a:avLst/>
            <a:gdLst>
              <a:gd name="connsiteX0" fmla="*/ 1888600 w 3303868"/>
              <a:gd name="connsiteY0" fmla="*/ 0 h 2825750"/>
              <a:gd name="connsiteX1" fmla="*/ 3224042 w 3303868"/>
              <a:gd name="connsiteY1" fmla="*/ 553158 h 2825750"/>
              <a:gd name="connsiteX2" fmla="*/ 3303868 w 3303868"/>
              <a:gd name="connsiteY2" fmla="*/ 640989 h 2825750"/>
              <a:gd name="connsiteX3" fmla="*/ 3303868 w 3303868"/>
              <a:gd name="connsiteY3" fmla="*/ 2825750 h 2825750"/>
              <a:gd name="connsiteX4" fmla="*/ 250380 w 3303868"/>
              <a:gd name="connsiteY4" fmla="*/ 2825750 h 2825750"/>
              <a:gd name="connsiteX5" fmla="*/ 227944 w 3303868"/>
              <a:gd name="connsiteY5" fmla="*/ 2788819 h 2825750"/>
              <a:gd name="connsiteX6" fmla="*/ 0 w 3303868"/>
              <a:gd name="connsiteY6" fmla="*/ 1888600 h 2825750"/>
              <a:gd name="connsiteX7" fmla="*/ 1888600 w 3303868"/>
              <a:gd name="connsiteY7" fmla="*/ 0 h 2825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303868" h="2825750">
                <a:moveTo>
                  <a:pt x="1888600" y="0"/>
                </a:moveTo>
                <a:cubicBezTo>
                  <a:pt x="2410123" y="0"/>
                  <a:pt x="2882273" y="211389"/>
                  <a:pt x="3224042" y="553158"/>
                </a:cubicBezTo>
                <a:lnTo>
                  <a:pt x="3303868" y="640989"/>
                </a:lnTo>
                <a:lnTo>
                  <a:pt x="3303868" y="2825750"/>
                </a:lnTo>
                <a:lnTo>
                  <a:pt x="250380" y="2825750"/>
                </a:lnTo>
                <a:lnTo>
                  <a:pt x="227944" y="2788819"/>
                </a:lnTo>
                <a:cubicBezTo>
                  <a:pt x="82574" y="2521217"/>
                  <a:pt x="0" y="2214552"/>
                  <a:pt x="0" y="1888600"/>
                </a:cubicBezTo>
                <a:cubicBezTo>
                  <a:pt x="0" y="845555"/>
                  <a:pt x="845555" y="0"/>
                  <a:pt x="1888600" y="0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93AFAC24-A4C1-2E43-89D6-733D059E7EFF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4"/>
          <a:stretch/>
        </p:blipFill>
        <p:spPr>
          <a:xfrm>
            <a:off x="9053088" y="4197217"/>
            <a:ext cx="3138912" cy="2660795"/>
          </a:xfrm>
          <a:custGeom>
            <a:avLst/>
            <a:gdLst>
              <a:gd name="connsiteX0" fmla="*/ 1723644 w 3138912"/>
              <a:gd name="connsiteY0" fmla="*/ 0 h 2660795"/>
              <a:gd name="connsiteX1" fmla="*/ 3053691 w 3138912"/>
              <a:gd name="connsiteY1" fmla="*/ 627247 h 2660795"/>
              <a:gd name="connsiteX2" fmla="*/ 3138912 w 3138912"/>
              <a:gd name="connsiteY2" fmla="*/ 741211 h 2660795"/>
              <a:gd name="connsiteX3" fmla="*/ 3138912 w 3138912"/>
              <a:gd name="connsiteY3" fmla="*/ 2660795 h 2660795"/>
              <a:gd name="connsiteX4" fmla="*/ 278239 w 3138912"/>
              <a:gd name="connsiteY4" fmla="*/ 2660795 h 2660795"/>
              <a:gd name="connsiteX5" fmla="*/ 208035 w 3138912"/>
              <a:gd name="connsiteY5" fmla="*/ 2545235 h 2660795"/>
              <a:gd name="connsiteX6" fmla="*/ 0 w 3138912"/>
              <a:gd name="connsiteY6" fmla="*/ 1723644 h 2660795"/>
              <a:gd name="connsiteX7" fmla="*/ 1723644 w 3138912"/>
              <a:gd name="connsiteY7" fmla="*/ 0 h 26607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138912" h="2660795">
                <a:moveTo>
                  <a:pt x="1723644" y="0"/>
                </a:moveTo>
                <a:cubicBezTo>
                  <a:pt x="2259111" y="0"/>
                  <a:pt x="2737550" y="244172"/>
                  <a:pt x="3053691" y="627247"/>
                </a:cubicBezTo>
                <a:lnTo>
                  <a:pt x="3138912" y="741211"/>
                </a:lnTo>
                <a:lnTo>
                  <a:pt x="3138912" y="2660795"/>
                </a:lnTo>
                <a:lnTo>
                  <a:pt x="278239" y="2660795"/>
                </a:lnTo>
                <a:lnTo>
                  <a:pt x="208035" y="2545235"/>
                </a:lnTo>
                <a:cubicBezTo>
                  <a:pt x="75362" y="2301006"/>
                  <a:pt x="0" y="2021126"/>
                  <a:pt x="0" y="1723644"/>
                </a:cubicBezTo>
                <a:cubicBezTo>
                  <a:pt x="0" y="771702"/>
                  <a:pt x="771702" y="0"/>
                  <a:pt x="1723644" y="0"/>
                </a:cubicBezTo>
                <a:close/>
              </a:path>
            </a:pathLst>
          </a:custGeom>
        </p:spPr>
      </p:pic>
      <p:sp>
        <p:nvSpPr>
          <p:cNvPr id="13" name="Content Placeholder 9">
            <a:extLst>
              <a:ext uri="{FF2B5EF4-FFF2-40B4-BE49-F238E27FC236}">
                <a16:creationId xmlns:a16="http://schemas.microsoft.com/office/drawing/2014/main" id="{A69757EC-D038-6B43-93C1-8AE2F4B4F917}"/>
              </a:ext>
            </a:extLst>
          </p:cNvPr>
          <p:cNvSpPr txBox="1">
            <a:spLocks/>
          </p:cNvSpPr>
          <p:nvPr/>
        </p:nvSpPr>
        <p:spPr>
          <a:xfrm>
            <a:off x="669619" y="598338"/>
            <a:ext cx="4558309" cy="500580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nl-NL" sz="1100" dirty="0"/>
              <a:t>SCENARIO 2</a:t>
            </a:r>
          </a:p>
          <a:p>
            <a:pPr marL="0" indent="0">
              <a:buNone/>
            </a:pPr>
            <a:endParaRPr lang="nl-NL" sz="1100" dirty="0"/>
          </a:p>
          <a:p>
            <a:pPr marL="0" indent="0">
              <a:buNone/>
            </a:pPr>
            <a:r>
              <a:rPr lang="nl-NL" sz="1100" dirty="0"/>
              <a:t>Minder enthousiast</a:t>
            </a:r>
          </a:p>
          <a:p>
            <a:r>
              <a:rPr lang="nl-NL" sz="1100" dirty="0"/>
              <a:t>Meer lucht </a:t>
            </a:r>
            <a:r>
              <a:rPr lang="nl-NL" sz="1100" dirty="0" err="1"/>
              <a:t>tov</a:t>
            </a:r>
            <a:r>
              <a:rPr lang="nl-NL" sz="1100" dirty="0"/>
              <a:t> scenario 1, wel wat </a:t>
            </a:r>
            <a:r>
              <a:rPr lang="nl-NL" sz="1100" dirty="0" err="1"/>
              <a:t>blokkerig</a:t>
            </a:r>
            <a:endParaRPr lang="nl-NL" sz="1100" dirty="0"/>
          </a:p>
          <a:p>
            <a:r>
              <a:rPr lang="nl-NL" sz="1100" dirty="0"/>
              <a:t>U-vorm weerkaatst geluid</a:t>
            </a:r>
          </a:p>
          <a:p>
            <a:r>
              <a:rPr lang="nl-NL" sz="1100" dirty="0"/>
              <a:t>Let op de hoogte van gebouwen  </a:t>
            </a:r>
          </a:p>
          <a:p>
            <a:r>
              <a:rPr lang="nl-NL" sz="1100" dirty="0"/>
              <a:t>Hotel is hoog en dicht op Lawickse Allee, meer in stijl van de oude bebouwing</a:t>
            </a:r>
          </a:p>
          <a:p>
            <a:r>
              <a:rPr lang="nl-NL" sz="1100" dirty="0" err="1"/>
              <a:t>Wallenpad</a:t>
            </a:r>
            <a:r>
              <a:rPr lang="nl-NL" sz="1100" dirty="0"/>
              <a:t> dichter bij het water</a:t>
            </a:r>
          </a:p>
          <a:p>
            <a:pPr marL="0" indent="0">
              <a:buNone/>
            </a:pPr>
            <a:br>
              <a:rPr lang="nl-NL" sz="1100" dirty="0"/>
            </a:br>
            <a:r>
              <a:rPr lang="nl-NL" sz="1100" dirty="0"/>
              <a:t>Enthousiast</a:t>
            </a:r>
          </a:p>
          <a:p>
            <a:r>
              <a:rPr lang="nl-NL" sz="1100" dirty="0"/>
              <a:t>Ruimte houden tussen bestuursgebouw en Duivendaal 2</a:t>
            </a:r>
          </a:p>
          <a:p>
            <a:r>
              <a:rPr lang="nl-NL" sz="1100" dirty="0"/>
              <a:t>Mooie parkeergarage</a:t>
            </a:r>
          </a:p>
          <a:p>
            <a:r>
              <a:rPr lang="nl-NL" sz="1100" dirty="0"/>
              <a:t>Veel groen en grasveld naast bestuursgebouw</a:t>
            </a:r>
          </a:p>
          <a:p>
            <a:r>
              <a:rPr lang="nl-NL" sz="1100" dirty="0"/>
              <a:t>Brug naar de stad</a:t>
            </a:r>
          </a:p>
          <a:p>
            <a:r>
              <a:rPr lang="nl-NL" sz="1100" dirty="0"/>
              <a:t>Bomenrij voor hotel</a:t>
            </a:r>
          </a:p>
        </p:txBody>
      </p:sp>
      <p:sp>
        <p:nvSpPr>
          <p:cNvPr id="14" name="Content Placeholder 9">
            <a:extLst>
              <a:ext uri="{FF2B5EF4-FFF2-40B4-BE49-F238E27FC236}">
                <a16:creationId xmlns:a16="http://schemas.microsoft.com/office/drawing/2014/main" id="{A0ED74CD-AD04-8B43-949A-D6E7CF56DFA5}"/>
              </a:ext>
            </a:extLst>
          </p:cNvPr>
          <p:cNvSpPr txBox="1">
            <a:spLocks/>
          </p:cNvSpPr>
          <p:nvPr/>
        </p:nvSpPr>
        <p:spPr>
          <a:xfrm>
            <a:off x="797610" y="5692905"/>
            <a:ext cx="4558309" cy="98116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nl-NL" sz="1200" dirty="0"/>
              <a:t>Conclusie:</a:t>
            </a:r>
            <a:br>
              <a:rPr lang="nl-NL" sz="1200" dirty="0"/>
            </a:br>
            <a:r>
              <a:rPr lang="nl-NL" sz="1200" dirty="0"/>
              <a:t>dit scenario werd gemiddeld beoordeeld, heeft de benodigde aandachtspunten</a:t>
            </a:r>
          </a:p>
        </p:txBody>
      </p:sp>
    </p:spTree>
    <p:extLst>
      <p:ext uri="{BB962C8B-B14F-4D97-AF65-F5344CB8AC3E}">
        <p14:creationId xmlns:p14="http://schemas.microsoft.com/office/powerpoint/2010/main" val="239664735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Oval 14">
            <a:extLst>
              <a:ext uri="{FF2B5EF4-FFF2-40B4-BE49-F238E27FC236}">
                <a16:creationId xmlns:a16="http://schemas.microsoft.com/office/drawing/2014/main" id="{C99A8FB7-A79B-4BC9-9D56-B79587F6AA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804761" y="2650637"/>
            <a:ext cx="3118104" cy="3118104"/>
          </a:xfrm>
          <a:prstGeom prst="ellipse">
            <a:avLst/>
          </a:pr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B23893E2-3349-46D7-A7AA-B9E447957F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996859" y="0"/>
            <a:ext cx="4198060" cy="3650200"/>
          </a:xfrm>
          <a:custGeom>
            <a:avLst/>
            <a:gdLst>
              <a:gd name="connsiteX0" fmla="*/ 262846 w 4198060"/>
              <a:gd name="connsiteY0" fmla="*/ 0 h 3650200"/>
              <a:gd name="connsiteX1" fmla="*/ 4198060 w 4198060"/>
              <a:gd name="connsiteY1" fmla="*/ 0 h 3650200"/>
              <a:gd name="connsiteX2" fmla="*/ 4198060 w 4198060"/>
              <a:gd name="connsiteY2" fmla="*/ 3021648 h 3650200"/>
              <a:gd name="connsiteX3" fmla="*/ 4142653 w 4198060"/>
              <a:gd name="connsiteY3" fmla="*/ 3072005 h 3650200"/>
              <a:gd name="connsiteX4" fmla="*/ 2532040 w 4198060"/>
              <a:gd name="connsiteY4" fmla="*/ 3650200 h 3650200"/>
              <a:gd name="connsiteX5" fmla="*/ 0 w 4198060"/>
              <a:gd name="connsiteY5" fmla="*/ 1118160 h 3650200"/>
              <a:gd name="connsiteX6" fmla="*/ 198981 w 4198060"/>
              <a:gd name="connsiteY6" fmla="*/ 132576 h 3650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98060" h="3650200">
                <a:moveTo>
                  <a:pt x="262846" y="0"/>
                </a:moveTo>
                <a:lnTo>
                  <a:pt x="4198060" y="0"/>
                </a:lnTo>
                <a:lnTo>
                  <a:pt x="4198060" y="3021648"/>
                </a:lnTo>
                <a:lnTo>
                  <a:pt x="4142653" y="3072005"/>
                </a:lnTo>
                <a:cubicBezTo>
                  <a:pt x="3704967" y="3433216"/>
                  <a:pt x="3143843" y="3650200"/>
                  <a:pt x="2532040" y="3650200"/>
                </a:cubicBezTo>
                <a:cubicBezTo>
                  <a:pt x="1133633" y="3650200"/>
                  <a:pt x="0" y="2516567"/>
                  <a:pt x="0" y="1118160"/>
                </a:cubicBezTo>
                <a:cubicBezTo>
                  <a:pt x="0" y="768558"/>
                  <a:pt x="70852" y="435505"/>
                  <a:pt x="198981" y="132576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8" name="Afbeelding 7" descr="Afbeelding met binnen, papier, tafel, rommelig&#10;&#10;Automatisch gegenereerde beschrijving">
            <a:extLst>
              <a:ext uri="{FF2B5EF4-FFF2-40B4-BE49-F238E27FC236}">
                <a16:creationId xmlns:a16="http://schemas.microsoft.com/office/drawing/2014/main" id="{C61DDAD2-1C91-0B4A-9BF2-99A045B3BC8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4"/>
          <a:stretch/>
        </p:blipFill>
        <p:spPr>
          <a:xfrm>
            <a:off x="5969353" y="2815228"/>
            <a:ext cx="2788920" cy="2788920"/>
          </a:xfrm>
          <a:custGeom>
            <a:avLst/>
            <a:gdLst>
              <a:gd name="connsiteX0" fmla="*/ 1440180 w 2880360"/>
              <a:gd name="connsiteY0" fmla="*/ 0 h 2880360"/>
              <a:gd name="connsiteX1" fmla="*/ 2880360 w 2880360"/>
              <a:gd name="connsiteY1" fmla="*/ 1440180 h 2880360"/>
              <a:gd name="connsiteX2" fmla="*/ 1440180 w 2880360"/>
              <a:gd name="connsiteY2" fmla="*/ 2880360 h 2880360"/>
              <a:gd name="connsiteX3" fmla="*/ 0 w 2880360"/>
              <a:gd name="connsiteY3" fmla="*/ 1440180 h 2880360"/>
              <a:gd name="connsiteX4" fmla="*/ 1440180 w 2880360"/>
              <a:gd name="connsiteY4" fmla="*/ 0 h 28803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80360" h="2880360">
                <a:moveTo>
                  <a:pt x="1440180" y="0"/>
                </a:moveTo>
                <a:cubicBezTo>
                  <a:pt x="2235569" y="0"/>
                  <a:pt x="2880360" y="644791"/>
                  <a:pt x="2880360" y="1440180"/>
                </a:cubicBezTo>
                <a:cubicBezTo>
                  <a:pt x="2880360" y="2235569"/>
                  <a:pt x="2235569" y="2880360"/>
                  <a:pt x="1440180" y="2880360"/>
                </a:cubicBezTo>
                <a:cubicBezTo>
                  <a:pt x="644791" y="2880360"/>
                  <a:pt x="0" y="2235569"/>
                  <a:pt x="0" y="1440180"/>
                </a:cubicBezTo>
                <a:cubicBezTo>
                  <a:pt x="0" y="644791"/>
                  <a:pt x="644791" y="0"/>
                  <a:pt x="1440180" y="0"/>
                </a:cubicBezTo>
                <a:close/>
              </a:path>
            </a:pathLst>
          </a:custGeom>
        </p:spPr>
      </p:pic>
      <p:pic>
        <p:nvPicPr>
          <p:cNvPr id="6" name="Tijdelijke aanduiding voor inhoud 5" descr="Afbeelding met tafel, koelkast&#10;&#10;Automatisch gegenereerde beschrijving">
            <a:extLst>
              <a:ext uri="{FF2B5EF4-FFF2-40B4-BE49-F238E27FC236}">
                <a16:creationId xmlns:a16="http://schemas.microsoft.com/office/drawing/2014/main" id="{14113372-6604-5D4F-BEDC-9AE12FB10E2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160603" y="2"/>
            <a:ext cx="4034316" cy="3486455"/>
          </a:xfrm>
          <a:custGeom>
            <a:avLst/>
            <a:gdLst>
              <a:gd name="connsiteX0" fmla="*/ 280681 w 4034316"/>
              <a:gd name="connsiteY0" fmla="*/ 0 h 3486455"/>
              <a:gd name="connsiteX1" fmla="*/ 4034316 w 4034316"/>
              <a:gd name="connsiteY1" fmla="*/ 0 h 3486455"/>
              <a:gd name="connsiteX2" fmla="*/ 4034316 w 4034316"/>
              <a:gd name="connsiteY2" fmla="*/ 2800630 h 3486455"/>
              <a:gd name="connsiteX3" fmla="*/ 3874752 w 4034316"/>
              <a:gd name="connsiteY3" fmla="*/ 2945652 h 3486455"/>
              <a:gd name="connsiteX4" fmla="*/ 2368296 w 4034316"/>
              <a:gd name="connsiteY4" fmla="*/ 3486455 h 3486455"/>
              <a:gd name="connsiteX5" fmla="*/ 0 w 4034316"/>
              <a:gd name="connsiteY5" fmla="*/ 1118159 h 3486455"/>
              <a:gd name="connsiteX6" fmla="*/ 186113 w 4034316"/>
              <a:gd name="connsiteY6" fmla="*/ 196311 h 34864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034316" h="3486455">
                <a:moveTo>
                  <a:pt x="280681" y="0"/>
                </a:moveTo>
                <a:lnTo>
                  <a:pt x="4034316" y="0"/>
                </a:lnTo>
                <a:lnTo>
                  <a:pt x="4034316" y="2800630"/>
                </a:lnTo>
                <a:lnTo>
                  <a:pt x="3874752" y="2945652"/>
                </a:lnTo>
                <a:cubicBezTo>
                  <a:pt x="3465371" y="3283503"/>
                  <a:pt x="2940535" y="3486455"/>
                  <a:pt x="2368296" y="3486455"/>
                </a:cubicBezTo>
                <a:cubicBezTo>
                  <a:pt x="1060322" y="3486455"/>
                  <a:pt x="0" y="2426133"/>
                  <a:pt x="0" y="1118159"/>
                </a:cubicBezTo>
                <a:cubicBezTo>
                  <a:pt x="0" y="791166"/>
                  <a:pt x="66270" y="479650"/>
                  <a:pt x="186113" y="196311"/>
                </a:cubicBezTo>
                <a:close/>
              </a:path>
            </a:pathLst>
          </a:custGeom>
        </p:spPr>
      </p:pic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2B7592FE-10D1-4664-B623-353F47C8DF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888132" y="4032250"/>
            <a:ext cx="3303868" cy="2825750"/>
          </a:xfrm>
          <a:custGeom>
            <a:avLst/>
            <a:gdLst>
              <a:gd name="connsiteX0" fmla="*/ 1888600 w 3303868"/>
              <a:gd name="connsiteY0" fmla="*/ 0 h 2825750"/>
              <a:gd name="connsiteX1" fmla="*/ 3224042 w 3303868"/>
              <a:gd name="connsiteY1" fmla="*/ 553158 h 2825750"/>
              <a:gd name="connsiteX2" fmla="*/ 3303868 w 3303868"/>
              <a:gd name="connsiteY2" fmla="*/ 640989 h 2825750"/>
              <a:gd name="connsiteX3" fmla="*/ 3303868 w 3303868"/>
              <a:gd name="connsiteY3" fmla="*/ 2825750 h 2825750"/>
              <a:gd name="connsiteX4" fmla="*/ 250380 w 3303868"/>
              <a:gd name="connsiteY4" fmla="*/ 2825750 h 2825750"/>
              <a:gd name="connsiteX5" fmla="*/ 227944 w 3303868"/>
              <a:gd name="connsiteY5" fmla="*/ 2788819 h 2825750"/>
              <a:gd name="connsiteX6" fmla="*/ 0 w 3303868"/>
              <a:gd name="connsiteY6" fmla="*/ 1888600 h 2825750"/>
              <a:gd name="connsiteX7" fmla="*/ 1888600 w 3303868"/>
              <a:gd name="connsiteY7" fmla="*/ 0 h 2825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303868" h="2825750">
                <a:moveTo>
                  <a:pt x="1888600" y="0"/>
                </a:moveTo>
                <a:cubicBezTo>
                  <a:pt x="2410123" y="0"/>
                  <a:pt x="2882273" y="211389"/>
                  <a:pt x="3224042" y="553158"/>
                </a:cubicBezTo>
                <a:lnTo>
                  <a:pt x="3303868" y="640989"/>
                </a:lnTo>
                <a:lnTo>
                  <a:pt x="3303868" y="2825750"/>
                </a:lnTo>
                <a:lnTo>
                  <a:pt x="250380" y="2825750"/>
                </a:lnTo>
                <a:lnTo>
                  <a:pt x="227944" y="2788819"/>
                </a:lnTo>
                <a:cubicBezTo>
                  <a:pt x="82574" y="2521217"/>
                  <a:pt x="0" y="2214552"/>
                  <a:pt x="0" y="1888600"/>
                </a:cubicBezTo>
                <a:cubicBezTo>
                  <a:pt x="0" y="845555"/>
                  <a:pt x="845555" y="0"/>
                  <a:pt x="1888600" y="0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5FAAD0B6-437A-114F-90D0-BD189D983809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4"/>
          <a:stretch/>
        </p:blipFill>
        <p:spPr>
          <a:xfrm>
            <a:off x="9053088" y="4197217"/>
            <a:ext cx="3138912" cy="2660795"/>
          </a:xfrm>
          <a:custGeom>
            <a:avLst/>
            <a:gdLst>
              <a:gd name="connsiteX0" fmla="*/ 1723644 w 3138912"/>
              <a:gd name="connsiteY0" fmla="*/ 0 h 2660795"/>
              <a:gd name="connsiteX1" fmla="*/ 3053691 w 3138912"/>
              <a:gd name="connsiteY1" fmla="*/ 627247 h 2660795"/>
              <a:gd name="connsiteX2" fmla="*/ 3138912 w 3138912"/>
              <a:gd name="connsiteY2" fmla="*/ 741211 h 2660795"/>
              <a:gd name="connsiteX3" fmla="*/ 3138912 w 3138912"/>
              <a:gd name="connsiteY3" fmla="*/ 2660795 h 2660795"/>
              <a:gd name="connsiteX4" fmla="*/ 278239 w 3138912"/>
              <a:gd name="connsiteY4" fmla="*/ 2660795 h 2660795"/>
              <a:gd name="connsiteX5" fmla="*/ 208035 w 3138912"/>
              <a:gd name="connsiteY5" fmla="*/ 2545235 h 2660795"/>
              <a:gd name="connsiteX6" fmla="*/ 0 w 3138912"/>
              <a:gd name="connsiteY6" fmla="*/ 1723644 h 2660795"/>
              <a:gd name="connsiteX7" fmla="*/ 1723644 w 3138912"/>
              <a:gd name="connsiteY7" fmla="*/ 0 h 26607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138912" h="2660795">
                <a:moveTo>
                  <a:pt x="1723644" y="0"/>
                </a:moveTo>
                <a:cubicBezTo>
                  <a:pt x="2259111" y="0"/>
                  <a:pt x="2737550" y="244172"/>
                  <a:pt x="3053691" y="627247"/>
                </a:cubicBezTo>
                <a:lnTo>
                  <a:pt x="3138912" y="741211"/>
                </a:lnTo>
                <a:lnTo>
                  <a:pt x="3138912" y="2660795"/>
                </a:lnTo>
                <a:lnTo>
                  <a:pt x="278239" y="2660795"/>
                </a:lnTo>
                <a:lnTo>
                  <a:pt x="208035" y="2545235"/>
                </a:lnTo>
                <a:cubicBezTo>
                  <a:pt x="75362" y="2301006"/>
                  <a:pt x="0" y="2021126"/>
                  <a:pt x="0" y="1723644"/>
                </a:cubicBezTo>
                <a:cubicBezTo>
                  <a:pt x="0" y="771702"/>
                  <a:pt x="771702" y="0"/>
                  <a:pt x="1723644" y="0"/>
                </a:cubicBezTo>
                <a:close/>
              </a:path>
            </a:pathLst>
          </a:custGeom>
        </p:spPr>
      </p:pic>
      <p:sp>
        <p:nvSpPr>
          <p:cNvPr id="13" name="Content Placeholder 9">
            <a:extLst>
              <a:ext uri="{FF2B5EF4-FFF2-40B4-BE49-F238E27FC236}">
                <a16:creationId xmlns:a16="http://schemas.microsoft.com/office/drawing/2014/main" id="{AE33592D-57D1-3148-BFA9-E93033E57C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9619" y="598337"/>
            <a:ext cx="4558309" cy="5094567"/>
          </a:xfrm>
        </p:spPr>
        <p:txBody>
          <a:bodyPr anchor="t">
            <a:normAutofit fontScale="92500" lnSpcReduction="10000"/>
          </a:bodyPr>
          <a:lstStyle/>
          <a:p>
            <a:pPr marL="0" indent="0">
              <a:buNone/>
            </a:pPr>
            <a:r>
              <a:rPr lang="nl-NL" sz="1200" dirty="0"/>
              <a:t>SCENARIO 3</a:t>
            </a:r>
          </a:p>
          <a:p>
            <a:pPr marL="0" indent="0">
              <a:buNone/>
            </a:pPr>
            <a:endParaRPr lang="nl-NL" sz="1200" dirty="0"/>
          </a:p>
          <a:p>
            <a:pPr marL="0" indent="0">
              <a:buNone/>
            </a:pPr>
            <a:r>
              <a:rPr lang="nl-NL" sz="1200" dirty="0"/>
              <a:t>Minder enthousiast</a:t>
            </a:r>
          </a:p>
          <a:p>
            <a:r>
              <a:rPr lang="nl-NL" sz="1200" dirty="0"/>
              <a:t>Brug naar supermarkt handiger</a:t>
            </a:r>
          </a:p>
          <a:p>
            <a:r>
              <a:rPr lang="nl-NL" sz="1200" dirty="0"/>
              <a:t>Te statisch, minder saai mag</a:t>
            </a:r>
          </a:p>
          <a:p>
            <a:r>
              <a:rPr lang="nl-NL" sz="1200" dirty="0"/>
              <a:t>Gebouw hoek Plantsoen-Costerweg te kolossaal</a:t>
            </a:r>
          </a:p>
          <a:p>
            <a:r>
              <a:rPr lang="nl-NL" sz="1200" dirty="0"/>
              <a:t>Noordkant van het plan graag compacter &amp; hoger zodat andere blokken lager/ruimer kunnen</a:t>
            </a:r>
          </a:p>
          <a:p>
            <a:r>
              <a:rPr lang="nl-NL" sz="1200" dirty="0"/>
              <a:t>Wand Lawickse Allee te groot</a:t>
            </a:r>
          </a:p>
          <a:p>
            <a:pPr>
              <a:buFontTx/>
              <a:buChar char="-"/>
            </a:pPr>
            <a:endParaRPr lang="nl-NL" sz="1200" dirty="0"/>
          </a:p>
          <a:p>
            <a:pPr marL="0" indent="0">
              <a:buNone/>
            </a:pPr>
            <a:r>
              <a:rPr lang="nl-NL" sz="1200" dirty="0" err="1"/>
              <a:t>Entousiast</a:t>
            </a:r>
            <a:endParaRPr lang="nl-NL" sz="1200" dirty="0"/>
          </a:p>
          <a:p>
            <a:r>
              <a:rPr lang="nl-NL" sz="1200" dirty="0"/>
              <a:t>Verdiept parkeerplaatsen, mooie oplossing</a:t>
            </a:r>
          </a:p>
          <a:p>
            <a:r>
              <a:rPr lang="nl-NL" sz="1200" dirty="0"/>
              <a:t>Mooi open</a:t>
            </a:r>
          </a:p>
          <a:p>
            <a:r>
              <a:rPr lang="nl-NL" sz="1200" dirty="0"/>
              <a:t>Transparanter</a:t>
            </a:r>
          </a:p>
          <a:p>
            <a:r>
              <a:rPr lang="nl-NL" sz="1200" dirty="0"/>
              <a:t>Lage fietsenstalling bij bestuursgebouw</a:t>
            </a:r>
          </a:p>
          <a:p>
            <a:r>
              <a:rPr lang="nl-NL" sz="1200" dirty="0"/>
              <a:t>Compacte woonblokken</a:t>
            </a:r>
          </a:p>
          <a:p>
            <a:r>
              <a:rPr lang="nl-NL" sz="1200" dirty="0"/>
              <a:t>Goede optie tussen D10 en D9</a:t>
            </a:r>
          </a:p>
          <a:p>
            <a:r>
              <a:rPr lang="nl-NL" sz="1200" dirty="0"/>
              <a:t>Minste geluidsbelasting</a:t>
            </a:r>
          </a:p>
          <a:p>
            <a:r>
              <a:rPr lang="nl-NL" sz="1200" dirty="0"/>
              <a:t>Meerdere doorgangen, parkachtig</a:t>
            </a:r>
          </a:p>
          <a:p>
            <a:pPr marL="0" indent="0">
              <a:buNone/>
            </a:pPr>
            <a:endParaRPr lang="nl-NL" sz="1400" dirty="0"/>
          </a:p>
          <a:p>
            <a:endParaRPr lang="en-US" sz="1500" dirty="0"/>
          </a:p>
        </p:txBody>
      </p:sp>
      <p:sp>
        <p:nvSpPr>
          <p:cNvPr id="14" name="Content Placeholder 9">
            <a:extLst>
              <a:ext uri="{FF2B5EF4-FFF2-40B4-BE49-F238E27FC236}">
                <a16:creationId xmlns:a16="http://schemas.microsoft.com/office/drawing/2014/main" id="{D8B4E50E-69C8-684C-B183-B90C32648714}"/>
              </a:ext>
            </a:extLst>
          </p:cNvPr>
          <p:cNvSpPr txBox="1">
            <a:spLocks/>
          </p:cNvSpPr>
          <p:nvPr/>
        </p:nvSpPr>
        <p:spPr>
          <a:xfrm>
            <a:off x="797610" y="5692905"/>
            <a:ext cx="4558309" cy="98116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nl-NL" sz="1200" dirty="0"/>
              <a:t>Conclusie:</a:t>
            </a:r>
            <a:br>
              <a:rPr lang="nl-NL" sz="1200" dirty="0"/>
            </a:br>
            <a:r>
              <a:rPr lang="nl-NL" sz="1200" dirty="0"/>
              <a:t>ondanks dat de nodige kritiek, was dit scenario samen met 2 en 4 het meest positief beoordeeld. </a:t>
            </a:r>
          </a:p>
        </p:txBody>
      </p:sp>
    </p:spTree>
    <p:extLst>
      <p:ext uri="{BB962C8B-B14F-4D97-AF65-F5344CB8AC3E}">
        <p14:creationId xmlns:p14="http://schemas.microsoft.com/office/powerpoint/2010/main" val="247581343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Oval 14">
            <a:extLst>
              <a:ext uri="{FF2B5EF4-FFF2-40B4-BE49-F238E27FC236}">
                <a16:creationId xmlns:a16="http://schemas.microsoft.com/office/drawing/2014/main" id="{C99A8FB7-A79B-4BC9-9D56-B79587F6AA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804761" y="2650637"/>
            <a:ext cx="3118104" cy="3118104"/>
          </a:xfrm>
          <a:prstGeom prst="ellipse">
            <a:avLst/>
          </a:pr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B23893E2-3349-46D7-A7AA-B9E447957F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996859" y="0"/>
            <a:ext cx="4198060" cy="3650200"/>
          </a:xfrm>
          <a:custGeom>
            <a:avLst/>
            <a:gdLst>
              <a:gd name="connsiteX0" fmla="*/ 262846 w 4198060"/>
              <a:gd name="connsiteY0" fmla="*/ 0 h 3650200"/>
              <a:gd name="connsiteX1" fmla="*/ 4198060 w 4198060"/>
              <a:gd name="connsiteY1" fmla="*/ 0 h 3650200"/>
              <a:gd name="connsiteX2" fmla="*/ 4198060 w 4198060"/>
              <a:gd name="connsiteY2" fmla="*/ 3021648 h 3650200"/>
              <a:gd name="connsiteX3" fmla="*/ 4142653 w 4198060"/>
              <a:gd name="connsiteY3" fmla="*/ 3072005 h 3650200"/>
              <a:gd name="connsiteX4" fmla="*/ 2532040 w 4198060"/>
              <a:gd name="connsiteY4" fmla="*/ 3650200 h 3650200"/>
              <a:gd name="connsiteX5" fmla="*/ 0 w 4198060"/>
              <a:gd name="connsiteY5" fmla="*/ 1118160 h 3650200"/>
              <a:gd name="connsiteX6" fmla="*/ 198981 w 4198060"/>
              <a:gd name="connsiteY6" fmla="*/ 132576 h 3650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98060" h="3650200">
                <a:moveTo>
                  <a:pt x="262846" y="0"/>
                </a:moveTo>
                <a:lnTo>
                  <a:pt x="4198060" y="0"/>
                </a:lnTo>
                <a:lnTo>
                  <a:pt x="4198060" y="3021648"/>
                </a:lnTo>
                <a:lnTo>
                  <a:pt x="4142653" y="3072005"/>
                </a:lnTo>
                <a:cubicBezTo>
                  <a:pt x="3704967" y="3433216"/>
                  <a:pt x="3143843" y="3650200"/>
                  <a:pt x="2532040" y="3650200"/>
                </a:cubicBezTo>
                <a:cubicBezTo>
                  <a:pt x="1133633" y="3650200"/>
                  <a:pt x="0" y="2516567"/>
                  <a:pt x="0" y="1118160"/>
                </a:cubicBezTo>
                <a:cubicBezTo>
                  <a:pt x="0" y="768558"/>
                  <a:pt x="70852" y="435505"/>
                  <a:pt x="198981" y="132576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Tijdelijke aanduiding voor inhoud 5" descr="Afbeelding met tafel, verschillend, papier, veel&#10;&#10;Automatisch gegenereerde beschrijving">
            <a:extLst>
              <a:ext uri="{FF2B5EF4-FFF2-40B4-BE49-F238E27FC236}">
                <a16:creationId xmlns:a16="http://schemas.microsoft.com/office/drawing/2014/main" id="{113DA09B-4E7C-3148-BE0E-F9D375F4C8C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4"/>
          <a:stretch/>
        </p:blipFill>
        <p:spPr>
          <a:xfrm>
            <a:off x="5969353" y="2815228"/>
            <a:ext cx="2788920" cy="2788920"/>
          </a:xfrm>
          <a:custGeom>
            <a:avLst/>
            <a:gdLst>
              <a:gd name="connsiteX0" fmla="*/ 1440180 w 2880360"/>
              <a:gd name="connsiteY0" fmla="*/ 0 h 2880360"/>
              <a:gd name="connsiteX1" fmla="*/ 2880360 w 2880360"/>
              <a:gd name="connsiteY1" fmla="*/ 1440180 h 2880360"/>
              <a:gd name="connsiteX2" fmla="*/ 1440180 w 2880360"/>
              <a:gd name="connsiteY2" fmla="*/ 2880360 h 2880360"/>
              <a:gd name="connsiteX3" fmla="*/ 0 w 2880360"/>
              <a:gd name="connsiteY3" fmla="*/ 1440180 h 2880360"/>
              <a:gd name="connsiteX4" fmla="*/ 1440180 w 2880360"/>
              <a:gd name="connsiteY4" fmla="*/ 0 h 28803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80360" h="2880360">
                <a:moveTo>
                  <a:pt x="1440180" y="0"/>
                </a:moveTo>
                <a:cubicBezTo>
                  <a:pt x="2235569" y="0"/>
                  <a:pt x="2880360" y="644791"/>
                  <a:pt x="2880360" y="1440180"/>
                </a:cubicBezTo>
                <a:cubicBezTo>
                  <a:pt x="2880360" y="2235569"/>
                  <a:pt x="2235569" y="2880360"/>
                  <a:pt x="1440180" y="2880360"/>
                </a:cubicBezTo>
                <a:cubicBezTo>
                  <a:pt x="644791" y="2880360"/>
                  <a:pt x="0" y="2235569"/>
                  <a:pt x="0" y="1440180"/>
                </a:cubicBezTo>
                <a:cubicBezTo>
                  <a:pt x="0" y="644791"/>
                  <a:pt x="644791" y="0"/>
                  <a:pt x="1440180" y="0"/>
                </a:cubicBezTo>
                <a:close/>
              </a:path>
            </a:pathLst>
          </a:custGeom>
        </p:spPr>
      </p:pic>
      <p:pic>
        <p:nvPicPr>
          <p:cNvPr id="8" name="Afbeelding 7" descr="Afbeelding met binnen, papier, tafel, rommelig&#10;&#10;Automatisch gegenereerde beschrijving">
            <a:extLst>
              <a:ext uri="{FF2B5EF4-FFF2-40B4-BE49-F238E27FC236}">
                <a16:creationId xmlns:a16="http://schemas.microsoft.com/office/drawing/2014/main" id="{C7403601-867A-764A-A78B-47EF1E88A45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160603" y="2"/>
            <a:ext cx="4034316" cy="3486455"/>
          </a:xfrm>
          <a:custGeom>
            <a:avLst/>
            <a:gdLst>
              <a:gd name="connsiteX0" fmla="*/ 280681 w 4034316"/>
              <a:gd name="connsiteY0" fmla="*/ 0 h 3486455"/>
              <a:gd name="connsiteX1" fmla="*/ 4034316 w 4034316"/>
              <a:gd name="connsiteY1" fmla="*/ 0 h 3486455"/>
              <a:gd name="connsiteX2" fmla="*/ 4034316 w 4034316"/>
              <a:gd name="connsiteY2" fmla="*/ 2800630 h 3486455"/>
              <a:gd name="connsiteX3" fmla="*/ 3874752 w 4034316"/>
              <a:gd name="connsiteY3" fmla="*/ 2945652 h 3486455"/>
              <a:gd name="connsiteX4" fmla="*/ 2368296 w 4034316"/>
              <a:gd name="connsiteY4" fmla="*/ 3486455 h 3486455"/>
              <a:gd name="connsiteX5" fmla="*/ 0 w 4034316"/>
              <a:gd name="connsiteY5" fmla="*/ 1118159 h 3486455"/>
              <a:gd name="connsiteX6" fmla="*/ 186113 w 4034316"/>
              <a:gd name="connsiteY6" fmla="*/ 196311 h 34864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034316" h="3486455">
                <a:moveTo>
                  <a:pt x="280681" y="0"/>
                </a:moveTo>
                <a:lnTo>
                  <a:pt x="4034316" y="0"/>
                </a:lnTo>
                <a:lnTo>
                  <a:pt x="4034316" y="2800630"/>
                </a:lnTo>
                <a:lnTo>
                  <a:pt x="3874752" y="2945652"/>
                </a:lnTo>
                <a:cubicBezTo>
                  <a:pt x="3465371" y="3283503"/>
                  <a:pt x="2940535" y="3486455"/>
                  <a:pt x="2368296" y="3486455"/>
                </a:cubicBezTo>
                <a:cubicBezTo>
                  <a:pt x="1060322" y="3486455"/>
                  <a:pt x="0" y="2426133"/>
                  <a:pt x="0" y="1118159"/>
                </a:cubicBezTo>
                <a:cubicBezTo>
                  <a:pt x="0" y="791166"/>
                  <a:pt x="66270" y="479650"/>
                  <a:pt x="186113" y="196311"/>
                </a:cubicBezTo>
                <a:close/>
              </a:path>
            </a:pathLst>
          </a:custGeom>
        </p:spPr>
      </p:pic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2B7592FE-10D1-4664-B623-353F47C8DF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888132" y="4032250"/>
            <a:ext cx="3303868" cy="2825750"/>
          </a:xfrm>
          <a:custGeom>
            <a:avLst/>
            <a:gdLst>
              <a:gd name="connsiteX0" fmla="*/ 1888600 w 3303868"/>
              <a:gd name="connsiteY0" fmla="*/ 0 h 2825750"/>
              <a:gd name="connsiteX1" fmla="*/ 3224042 w 3303868"/>
              <a:gd name="connsiteY1" fmla="*/ 553158 h 2825750"/>
              <a:gd name="connsiteX2" fmla="*/ 3303868 w 3303868"/>
              <a:gd name="connsiteY2" fmla="*/ 640989 h 2825750"/>
              <a:gd name="connsiteX3" fmla="*/ 3303868 w 3303868"/>
              <a:gd name="connsiteY3" fmla="*/ 2825750 h 2825750"/>
              <a:gd name="connsiteX4" fmla="*/ 250380 w 3303868"/>
              <a:gd name="connsiteY4" fmla="*/ 2825750 h 2825750"/>
              <a:gd name="connsiteX5" fmla="*/ 227944 w 3303868"/>
              <a:gd name="connsiteY5" fmla="*/ 2788819 h 2825750"/>
              <a:gd name="connsiteX6" fmla="*/ 0 w 3303868"/>
              <a:gd name="connsiteY6" fmla="*/ 1888600 h 2825750"/>
              <a:gd name="connsiteX7" fmla="*/ 1888600 w 3303868"/>
              <a:gd name="connsiteY7" fmla="*/ 0 h 2825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303868" h="2825750">
                <a:moveTo>
                  <a:pt x="1888600" y="0"/>
                </a:moveTo>
                <a:cubicBezTo>
                  <a:pt x="2410123" y="0"/>
                  <a:pt x="2882273" y="211389"/>
                  <a:pt x="3224042" y="553158"/>
                </a:cubicBezTo>
                <a:lnTo>
                  <a:pt x="3303868" y="640989"/>
                </a:lnTo>
                <a:lnTo>
                  <a:pt x="3303868" y="2825750"/>
                </a:lnTo>
                <a:lnTo>
                  <a:pt x="250380" y="2825750"/>
                </a:lnTo>
                <a:lnTo>
                  <a:pt x="227944" y="2788819"/>
                </a:lnTo>
                <a:cubicBezTo>
                  <a:pt x="82574" y="2521217"/>
                  <a:pt x="0" y="2214552"/>
                  <a:pt x="0" y="1888600"/>
                </a:cubicBezTo>
                <a:cubicBezTo>
                  <a:pt x="0" y="845555"/>
                  <a:pt x="845555" y="0"/>
                  <a:pt x="1888600" y="0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9C6CD82D-206E-4F48-A700-7B4CBEC74266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4"/>
          <a:stretch/>
        </p:blipFill>
        <p:spPr>
          <a:xfrm>
            <a:off x="9053088" y="4197217"/>
            <a:ext cx="3138912" cy="2660795"/>
          </a:xfrm>
          <a:custGeom>
            <a:avLst/>
            <a:gdLst>
              <a:gd name="connsiteX0" fmla="*/ 1723644 w 3138912"/>
              <a:gd name="connsiteY0" fmla="*/ 0 h 2660795"/>
              <a:gd name="connsiteX1" fmla="*/ 3053691 w 3138912"/>
              <a:gd name="connsiteY1" fmla="*/ 627247 h 2660795"/>
              <a:gd name="connsiteX2" fmla="*/ 3138912 w 3138912"/>
              <a:gd name="connsiteY2" fmla="*/ 741211 h 2660795"/>
              <a:gd name="connsiteX3" fmla="*/ 3138912 w 3138912"/>
              <a:gd name="connsiteY3" fmla="*/ 2660795 h 2660795"/>
              <a:gd name="connsiteX4" fmla="*/ 278239 w 3138912"/>
              <a:gd name="connsiteY4" fmla="*/ 2660795 h 2660795"/>
              <a:gd name="connsiteX5" fmla="*/ 208035 w 3138912"/>
              <a:gd name="connsiteY5" fmla="*/ 2545235 h 2660795"/>
              <a:gd name="connsiteX6" fmla="*/ 0 w 3138912"/>
              <a:gd name="connsiteY6" fmla="*/ 1723644 h 2660795"/>
              <a:gd name="connsiteX7" fmla="*/ 1723644 w 3138912"/>
              <a:gd name="connsiteY7" fmla="*/ 0 h 26607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138912" h="2660795">
                <a:moveTo>
                  <a:pt x="1723644" y="0"/>
                </a:moveTo>
                <a:cubicBezTo>
                  <a:pt x="2259111" y="0"/>
                  <a:pt x="2737550" y="244172"/>
                  <a:pt x="3053691" y="627247"/>
                </a:cubicBezTo>
                <a:lnTo>
                  <a:pt x="3138912" y="741211"/>
                </a:lnTo>
                <a:lnTo>
                  <a:pt x="3138912" y="2660795"/>
                </a:lnTo>
                <a:lnTo>
                  <a:pt x="278239" y="2660795"/>
                </a:lnTo>
                <a:lnTo>
                  <a:pt x="208035" y="2545235"/>
                </a:lnTo>
                <a:cubicBezTo>
                  <a:pt x="75362" y="2301006"/>
                  <a:pt x="0" y="2021126"/>
                  <a:pt x="0" y="1723644"/>
                </a:cubicBezTo>
                <a:cubicBezTo>
                  <a:pt x="0" y="771702"/>
                  <a:pt x="771702" y="0"/>
                  <a:pt x="1723644" y="0"/>
                </a:cubicBezTo>
                <a:close/>
              </a:path>
            </a:pathLst>
          </a:custGeom>
        </p:spPr>
      </p:pic>
      <p:sp>
        <p:nvSpPr>
          <p:cNvPr id="13" name="Content Placeholder 9">
            <a:extLst>
              <a:ext uri="{FF2B5EF4-FFF2-40B4-BE49-F238E27FC236}">
                <a16:creationId xmlns:a16="http://schemas.microsoft.com/office/drawing/2014/main" id="{E52DC1B8-D104-B540-B593-A8245FF904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9619" y="598337"/>
            <a:ext cx="4558309" cy="5094567"/>
          </a:xfrm>
        </p:spPr>
        <p:txBody>
          <a:bodyPr anchor="t">
            <a:normAutofit fontScale="77500" lnSpcReduction="20000"/>
          </a:bodyPr>
          <a:lstStyle/>
          <a:p>
            <a:pPr marL="0" indent="0">
              <a:buNone/>
            </a:pPr>
            <a:r>
              <a:rPr lang="nl-NL" sz="1400" dirty="0"/>
              <a:t>SCENARIO 4</a:t>
            </a:r>
          </a:p>
          <a:p>
            <a:pPr marL="0" indent="0">
              <a:buNone/>
            </a:pPr>
            <a:endParaRPr lang="nl-NL" sz="1400" dirty="0"/>
          </a:p>
          <a:p>
            <a:pPr marL="0" indent="0">
              <a:buNone/>
            </a:pPr>
            <a:r>
              <a:rPr lang="nl-NL" sz="1400" dirty="0"/>
              <a:t>Minder enthousiast</a:t>
            </a:r>
          </a:p>
          <a:p>
            <a:r>
              <a:rPr lang="nl-NL" sz="1400" dirty="0"/>
              <a:t>Speelplaats ontbreekt</a:t>
            </a:r>
          </a:p>
          <a:p>
            <a:r>
              <a:rPr lang="nl-NL" sz="1400" dirty="0"/>
              <a:t>Meer grote bomen aan zuidkant</a:t>
            </a:r>
          </a:p>
          <a:p>
            <a:r>
              <a:rPr lang="nl-NL" sz="1400" dirty="0"/>
              <a:t>Voorkeur voor stadswoningen tussen D10-D9</a:t>
            </a:r>
          </a:p>
          <a:p>
            <a:r>
              <a:rPr lang="nl-NL" sz="1400" dirty="0"/>
              <a:t>Veel bouwmassa op oogniveau</a:t>
            </a:r>
          </a:p>
          <a:p>
            <a:r>
              <a:rPr lang="nl-NL" sz="1400" dirty="0"/>
              <a:t>Blokje tussen bestuursgebouw en D2 is misplaatst</a:t>
            </a:r>
          </a:p>
          <a:p>
            <a:r>
              <a:rPr lang="nl-NL" sz="1400" dirty="0"/>
              <a:t>Blok links onder is tegendraads</a:t>
            </a:r>
          </a:p>
          <a:p>
            <a:r>
              <a:rPr lang="nl-NL" sz="1400" dirty="0"/>
              <a:t>Hier en daar nog structureren</a:t>
            </a:r>
          </a:p>
          <a:p>
            <a:endParaRPr lang="nl-NL" sz="1400" dirty="0"/>
          </a:p>
          <a:p>
            <a:pPr marL="0" indent="0">
              <a:buNone/>
            </a:pPr>
            <a:r>
              <a:rPr lang="nl-NL" sz="1400" dirty="0"/>
              <a:t>Enthousiast</a:t>
            </a:r>
          </a:p>
          <a:p>
            <a:r>
              <a:rPr lang="nl-NL" sz="1400" dirty="0"/>
              <a:t>Groen</a:t>
            </a:r>
          </a:p>
          <a:p>
            <a:r>
              <a:rPr lang="nl-NL" sz="1400" dirty="0"/>
              <a:t>Bomenrij bij hotel</a:t>
            </a:r>
          </a:p>
          <a:p>
            <a:r>
              <a:rPr lang="nl-NL" sz="1400" dirty="0"/>
              <a:t>Leuk plan, veel lucht</a:t>
            </a:r>
          </a:p>
          <a:p>
            <a:r>
              <a:rPr lang="nl-NL" sz="1400" dirty="0"/>
              <a:t>Half verdiept parkeren met parkeerkoffer en schuine gebouwen geeft een ruimtelijk gevoel</a:t>
            </a:r>
          </a:p>
          <a:p>
            <a:r>
              <a:rPr lang="nl-NL" sz="1400" dirty="0"/>
              <a:t>Brug is lekker praktisch</a:t>
            </a:r>
          </a:p>
          <a:p>
            <a:r>
              <a:rPr lang="nl-NL" sz="1400" dirty="0"/>
              <a:t>Mooiste beeld</a:t>
            </a:r>
          </a:p>
          <a:p>
            <a:r>
              <a:rPr lang="nl-NL" sz="1400" dirty="0"/>
              <a:t>Behoud van groene kade</a:t>
            </a:r>
          </a:p>
          <a:p>
            <a:r>
              <a:rPr lang="nl-NL" sz="1400" dirty="0"/>
              <a:t>Beste in verdeling van beschikbare ruimte</a:t>
            </a:r>
          </a:p>
          <a:p>
            <a:endParaRPr lang="en-US" sz="1500" dirty="0"/>
          </a:p>
        </p:txBody>
      </p:sp>
      <p:sp>
        <p:nvSpPr>
          <p:cNvPr id="14" name="Content Placeholder 9">
            <a:extLst>
              <a:ext uri="{FF2B5EF4-FFF2-40B4-BE49-F238E27FC236}">
                <a16:creationId xmlns:a16="http://schemas.microsoft.com/office/drawing/2014/main" id="{C509524D-C305-7A4B-95FA-3202AEE425CB}"/>
              </a:ext>
            </a:extLst>
          </p:cNvPr>
          <p:cNvSpPr txBox="1">
            <a:spLocks/>
          </p:cNvSpPr>
          <p:nvPr/>
        </p:nvSpPr>
        <p:spPr>
          <a:xfrm>
            <a:off x="797610" y="5692905"/>
            <a:ext cx="4558309" cy="98116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nl-NL" sz="1200" dirty="0"/>
          </a:p>
          <a:p>
            <a:pPr marL="0" indent="0">
              <a:buNone/>
            </a:pPr>
            <a:r>
              <a:rPr lang="nl-NL" sz="1200" dirty="0"/>
              <a:t>Conclusie:</a:t>
            </a:r>
            <a:br>
              <a:rPr lang="nl-NL" sz="1200" dirty="0"/>
            </a:br>
            <a:r>
              <a:rPr lang="nl-NL" sz="1200" dirty="0"/>
              <a:t>op dit model werd ook enthousiast gereageerd, net als op scenario 2 en 3. </a:t>
            </a:r>
          </a:p>
        </p:txBody>
      </p:sp>
    </p:spTree>
    <p:extLst>
      <p:ext uri="{BB962C8B-B14F-4D97-AF65-F5344CB8AC3E}">
        <p14:creationId xmlns:p14="http://schemas.microsoft.com/office/powerpoint/2010/main" val="420749242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75000"/>
            <a:lumOff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Tijdelijke aanduiding voor inhoud 12" descr="Afbeelding met foto, verschillend, tafel, veel&#10;&#10;Automatisch gegenereerde beschrijving">
            <a:extLst>
              <a:ext uri="{FF2B5EF4-FFF2-40B4-BE49-F238E27FC236}">
                <a16:creationId xmlns:a16="http://schemas.microsoft.com/office/drawing/2014/main" id="{6ED4233A-2118-F34A-B03C-9E6B9EEBDCA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858973"/>
            <a:ext cx="4692027" cy="4202544"/>
          </a:xfrm>
        </p:spPr>
      </p:pic>
      <p:pic>
        <p:nvPicPr>
          <p:cNvPr id="15" name="Afbeelding 14" descr="Afbeelding met tafel, koelkast, wit&#10;&#10;Automatisch gegenereerde beschrijving">
            <a:extLst>
              <a:ext uri="{FF2B5EF4-FFF2-40B4-BE49-F238E27FC236}">
                <a16:creationId xmlns:a16="http://schemas.microsoft.com/office/drawing/2014/main" id="{02361BC5-7A9D-DC4C-B920-5CB88C472DB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685311" y="0"/>
            <a:ext cx="4692027" cy="4202544"/>
          </a:xfrm>
          <a:prstGeom prst="rect">
            <a:avLst/>
          </a:prstGeom>
        </p:spPr>
      </p:pic>
      <p:pic>
        <p:nvPicPr>
          <p:cNvPr id="17" name="Afbeelding 16" descr="Afbeelding met foto, verschillend, wit, tafel&#10;&#10;Automatisch gegenereerde beschrijving">
            <a:extLst>
              <a:ext uri="{FF2B5EF4-FFF2-40B4-BE49-F238E27FC236}">
                <a16:creationId xmlns:a16="http://schemas.microsoft.com/office/drawing/2014/main" id="{23FC4D77-83F6-844B-BD19-AB75791EBF43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870677" y="1117599"/>
            <a:ext cx="4321323" cy="4267200"/>
          </a:xfrm>
          <a:prstGeom prst="rect">
            <a:avLst/>
          </a:prstGeom>
        </p:spPr>
      </p:pic>
      <p:sp>
        <p:nvSpPr>
          <p:cNvPr id="18" name="Rechthoek 17">
            <a:extLst>
              <a:ext uri="{FF2B5EF4-FFF2-40B4-BE49-F238E27FC236}">
                <a16:creationId xmlns:a16="http://schemas.microsoft.com/office/drawing/2014/main" id="{5034D89D-0E32-BD43-BB84-6C03DC49D27C}"/>
              </a:ext>
            </a:extLst>
          </p:cNvPr>
          <p:cNvSpPr/>
          <p:nvPr/>
        </p:nvSpPr>
        <p:spPr>
          <a:xfrm>
            <a:off x="3371272" y="6290055"/>
            <a:ext cx="6096000" cy="27699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nl-NL" sz="1200" dirty="0">
                <a:solidFill>
                  <a:schemeClr val="bg1"/>
                </a:solidFill>
                <a:latin typeface="Helvetica" pitchFamily="2" charset="0"/>
              </a:rPr>
              <a:t>Er was geen voorkeur voor een van drie sfeerbeelden (campus, klassiek of industrieel) </a:t>
            </a:r>
            <a:endParaRPr lang="nl-NL" sz="1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39144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75000"/>
            <a:lumOff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565AE0A-1D07-6B4A-840E-DEE272DB04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5320" y="365125"/>
            <a:ext cx="5120114" cy="1692794"/>
          </a:xfrm>
        </p:spPr>
        <p:txBody>
          <a:bodyPr>
            <a:normAutofit/>
          </a:bodyPr>
          <a:lstStyle/>
          <a:p>
            <a:r>
              <a:rPr lang="nl-NL" dirty="0">
                <a:solidFill>
                  <a:schemeClr val="bg1"/>
                </a:solidFill>
              </a:rPr>
              <a:t>Samenvattend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E4A809D5-3600-46D4-A466-67F2349A54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55320" y="2316480"/>
            <a:ext cx="4572000" cy="0"/>
          </a:xfrm>
          <a:prstGeom prst="straightConnector1">
            <a:avLst/>
          </a:prstGeom>
          <a:ln w="19050" cap="sq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66553195-FB14-374F-A60D-75A38DA520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5321" y="2575034"/>
            <a:ext cx="5120113" cy="3462228"/>
          </a:xfrm>
        </p:spPr>
        <p:txBody>
          <a:bodyPr>
            <a:normAutofit/>
          </a:bodyPr>
          <a:lstStyle/>
          <a:p>
            <a:r>
              <a:rPr lang="nl-NL" sz="1800" dirty="0">
                <a:solidFill>
                  <a:schemeClr val="bg1"/>
                </a:solidFill>
              </a:rPr>
              <a:t>Scenario 1 valt af</a:t>
            </a:r>
          </a:p>
          <a:p>
            <a:r>
              <a:rPr lang="nl-NL" sz="1800" dirty="0">
                <a:solidFill>
                  <a:schemeClr val="bg1"/>
                </a:solidFill>
              </a:rPr>
              <a:t>Scenario’s 2,3 en 4 hebben alle drie verschillende positieve punten</a:t>
            </a:r>
          </a:p>
          <a:p>
            <a:r>
              <a:rPr lang="nl-NL" sz="1800" dirty="0">
                <a:solidFill>
                  <a:schemeClr val="bg1"/>
                </a:solidFill>
              </a:rPr>
              <a:t>Ten aanzien van de stijl van de openbare ruimte is er geen specifiek voorkeursmodel</a:t>
            </a:r>
          </a:p>
        </p:txBody>
      </p:sp>
      <p:pic>
        <p:nvPicPr>
          <p:cNvPr id="5" name="Afbeelding 4" descr="Afbeelding met persoon, binnen, mensen, groep&#10;&#10;Automatisch gegenereerde beschrijving">
            <a:extLst>
              <a:ext uri="{FF2B5EF4-FFF2-40B4-BE49-F238E27FC236}">
                <a16:creationId xmlns:a16="http://schemas.microsoft.com/office/drawing/2014/main" id="{4ED048E5-3838-6C40-BE22-AC5F38A7608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878850" y="10523"/>
            <a:ext cx="6313150" cy="6857987"/>
          </a:xfrm>
          <a:custGeom>
            <a:avLst/>
            <a:gdLst/>
            <a:ahLst/>
            <a:cxnLst/>
            <a:rect l="l" t="t" r="r" b="b"/>
            <a:pathLst>
              <a:path w="6313150" h="6857997">
                <a:moveTo>
                  <a:pt x="65565" y="0"/>
                </a:moveTo>
                <a:lnTo>
                  <a:pt x="6313150" y="0"/>
                </a:lnTo>
                <a:lnTo>
                  <a:pt x="6313150" y="6857997"/>
                </a:lnTo>
                <a:lnTo>
                  <a:pt x="3293946" y="6857997"/>
                </a:lnTo>
                <a:lnTo>
                  <a:pt x="3235857" y="6823061"/>
                </a:lnTo>
                <a:cubicBezTo>
                  <a:pt x="1291240" y="5592803"/>
                  <a:pt x="0" y="3423096"/>
                  <a:pt x="0" y="951803"/>
                </a:cubicBezTo>
                <a:cubicBezTo>
                  <a:pt x="0" y="727140"/>
                  <a:pt x="10673" y="504970"/>
                  <a:pt x="31536" y="285771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78522234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</TotalTime>
  <Words>380</Words>
  <Application>Microsoft Macintosh PowerPoint</Application>
  <PresentationFormat>Breedbeeld</PresentationFormat>
  <Paragraphs>78</Paragraphs>
  <Slides>7</Slides>
  <Notes>1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4</vt:i4>
      </vt:variant>
      <vt:variant>
        <vt:lpstr>Thema</vt:lpstr>
      </vt:variant>
      <vt:variant>
        <vt:i4>1</vt:i4>
      </vt:variant>
      <vt:variant>
        <vt:lpstr>Diatitels</vt:lpstr>
      </vt:variant>
      <vt:variant>
        <vt:i4>7</vt:i4>
      </vt:variant>
    </vt:vector>
  </HeadingPairs>
  <TitlesOfParts>
    <vt:vector size="12" baseType="lpstr">
      <vt:lpstr>Arial</vt:lpstr>
      <vt:lpstr>Calibri</vt:lpstr>
      <vt:lpstr>Calibri Light</vt:lpstr>
      <vt:lpstr>Helvetica</vt:lpstr>
      <vt:lpstr>Kantoorthema</vt:lpstr>
      <vt:lpstr>Verslag  informatieavond Duivendaal </vt:lpstr>
      <vt:lpstr>PowerPoint-presentatie</vt:lpstr>
      <vt:lpstr>PowerPoint-presentatie</vt:lpstr>
      <vt:lpstr>PowerPoint-presentatie</vt:lpstr>
      <vt:lpstr>PowerPoint-presentatie</vt:lpstr>
      <vt:lpstr>PowerPoint-presentatie</vt:lpstr>
      <vt:lpstr>Samenvattend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Verslag  informatieavond Duivendaal </dc:title>
  <dc:creator>Microsoft Office User</dc:creator>
  <cp:lastModifiedBy>Microsoft Office User</cp:lastModifiedBy>
  <cp:revision>6</cp:revision>
  <dcterms:created xsi:type="dcterms:W3CDTF">2020-03-31T11:34:22Z</dcterms:created>
  <dcterms:modified xsi:type="dcterms:W3CDTF">2020-06-02T11:44:37Z</dcterms:modified>
</cp:coreProperties>
</file>